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2.jpg" ContentType="image/jpg"/>
  <Override PartName="/ppt/media/image33.jpg" ContentType="image/jpg"/>
  <Override PartName="/ppt/media/image35.jpg" ContentType="image/jpg"/>
  <Override PartName="/ppt/media/image36.jpg" ContentType="image/jpg"/>
  <Override PartName="/ppt/media/image37.jpg" ContentType="image/jpg"/>
  <Override PartName="/ppt/media/image38.jpg" ContentType="image/jpg"/>
  <Override PartName="/ppt/media/image39.jpg" ContentType="image/jpg"/>
  <Override PartName="/ppt/media/image40.jpg" ContentType="image/jpg"/>
  <Override PartName="/ppt/media/image41.jpg" ContentType="image/jpg"/>
  <Override PartName="/ppt/media/image42.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27" r:id="rId2"/>
    <p:sldId id="258" r:id="rId3"/>
    <p:sldId id="261" r:id="rId4"/>
    <p:sldId id="328" r:id="rId5"/>
    <p:sldId id="263" r:id="rId6"/>
    <p:sldId id="329" r:id="rId7"/>
    <p:sldId id="330" r:id="rId8"/>
    <p:sldId id="331" r:id="rId9"/>
    <p:sldId id="273" r:id="rId10"/>
    <p:sldId id="274" r:id="rId11"/>
    <p:sldId id="300" r:id="rId12"/>
    <p:sldId id="288" r:id="rId13"/>
    <p:sldId id="318" r:id="rId14"/>
    <p:sldId id="324" r:id="rId15"/>
    <p:sldId id="308" r:id="rId16"/>
    <p:sldId id="317" r:id="rId17"/>
    <p:sldId id="290" r:id="rId18"/>
    <p:sldId id="311" r:id="rId19"/>
    <p:sldId id="312" r:id="rId20"/>
    <p:sldId id="286" r:id="rId21"/>
    <p:sldId id="339" r:id="rId22"/>
    <p:sldId id="321" r:id="rId23"/>
    <p:sldId id="293" r:id="rId24"/>
    <p:sldId id="298" r:id="rId25"/>
    <p:sldId id="297" r:id="rId26"/>
    <p:sldId id="336" r:id="rId27"/>
    <p:sldId id="295" r:id="rId28"/>
    <p:sldId id="337" r:id="rId29"/>
    <p:sldId id="338" r:id="rId30"/>
    <p:sldId id="315" r:id="rId31"/>
    <p:sldId id="325" r:id="rId32"/>
    <p:sldId id="326" r:id="rId33"/>
    <p:sldId id="275" r:id="rId34"/>
    <p:sldId id="276" r:id="rId35"/>
    <p:sldId id="279" r:id="rId36"/>
    <p:sldId id="289" r:id="rId37"/>
    <p:sldId id="332" r:id="rId38"/>
    <p:sldId id="333" r:id="rId39"/>
    <p:sldId id="334" r:id="rId40"/>
    <p:sldId id="294" r:id="rId41"/>
    <p:sldId id="287" r:id="rId42"/>
    <p:sldId id="285" r:id="rId43"/>
    <p:sldId id="296"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8A8A"/>
    <a:srgbClr val="6818B0"/>
    <a:srgbClr val="C9C9C9"/>
    <a:srgbClr val="378AFC"/>
    <a:srgbClr val="FFFFFF"/>
    <a:srgbClr val="4472C4"/>
    <a:srgbClr val="26213F"/>
    <a:srgbClr val="0D10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45" autoAdjust="0"/>
  </p:normalViewPr>
  <p:slideViewPr>
    <p:cSldViewPr snapToGrid="0">
      <p:cViewPr varScale="1">
        <p:scale>
          <a:sx n="63" d="100"/>
          <a:sy n="63" d="100"/>
        </p:scale>
        <p:origin x="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gradFill>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c:spPr>
          <c:dPt>
            <c:idx val="0"/>
            <c:bubble3D val="0"/>
            <c:spPr>
              <a:gradFill rotWithShape="1">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a:ln>
                <a:noFill/>
              </a:ln>
              <a:effectLst/>
              <a:sp3d/>
            </c:spPr>
            <c:extLst>
              <c:ext xmlns:c16="http://schemas.microsoft.com/office/drawing/2014/chart" uri="{C3380CC4-5D6E-409C-BE32-E72D297353CC}">
                <c16:uniqueId val="{00000001-D9C5-4087-82C4-0131188E7E92}"/>
              </c:ext>
            </c:extLst>
          </c:dPt>
          <c:dPt>
            <c:idx val="1"/>
            <c:bubble3D val="0"/>
            <c:spPr>
              <a:noFill/>
              <a:ln>
                <a:noFill/>
              </a:ln>
              <a:effectLst/>
              <a:sp3d/>
            </c:spPr>
            <c:extLst>
              <c:ext xmlns:c16="http://schemas.microsoft.com/office/drawing/2014/chart" uri="{C3380CC4-5D6E-409C-BE32-E72D297353CC}">
                <c16:uniqueId val="{00000001-E50D-4F1D-B6FF-7F1B0951CDC8}"/>
              </c:ext>
            </c:extLst>
          </c:dPt>
          <c:dLbls>
            <c:delete val="1"/>
          </c:dLbls>
          <c:cat>
            <c:strRef>
              <c:f>Sheet1!$A$2:$A$3</c:f>
              <c:strCache>
                <c:ptCount val="2"/>
                <c:pt idx="0">
                  <c:v>1st Qtr</c:v>
                </c:pt>
                <c:pt idx="1">
                  <c:v>2nd Qtr</c:v>
                </c:pt>
              </c:strCache>
            </c:strRef>
          </c:cat>
          <c:val>
            <c:numRef>
              <c:f>Sheet1!$B$2:$B$3</c:f>
              <c:numCache>
                <c:formatCode>General</c:formatCode>
                <c:ptCount val="2"/>
                <c:pt idx="0">
                  <c:v>15</c:v>
                </c:pt>
                <c:pt idx="1">
                  <c:v>3.2</c:v>
                </c:pt>
              </c:numCache>
            </c:numRef>
          </c:val>
          <c:extLst>
            <c:ext xmlns:c16="http://schemas.microsoft.com/office/drawing/2014/chart" uri="{C3380CC4-5D6E-409C-BE32-E72D297353CC}">
              <c16:uniqueId val="{00000000-E50D-4F1D-B6FF-7F1B0951CDC8}"/>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gradFill>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c:spPr>
          <c:dPt>
            <c:idx val="0"/>
            <c:bubble3D val="0"/>
            <c:spPr>
              <a:gradFill rotWithShape="1">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a:ln>
                <a:noFill/>
              </a:ln>
              <a:effectLst/>
              <a:sp3d/>
            </c:spPr>
            <c:extLst>
              <c:ext xmlns:c16="http://schemas.microsoft.com/office/drawing/2014/chart" uri="{C3380CC4-5D6E-409C-BE32-E72D297353CC}">
                <c16:uniqueId val="{00000001-A4AD-47D2-A33A-DFA9E44CAF10}"/>
              </c:ext>
            </c:extLst>
          </c:dPt>
          <c:dPt>
            <c:idx val="1"/>
            <c:bubble3D val="0"/>
            <c:spPr>
              <a:noFill/>
              <a:ln>
                <a:noFill/>
              </a:ln>
              <a:effectLst/>
              <a:sp3d/>
            </c:spPr>
            <c:extLst>
              <c:ext xmlns:c16="http://schemas.microsoft.com/office/drawing/2014/chart" uri="{C3380CC4-5D6E-409C-BE32-E72D297353CC}">
                <c16:uniqueId val="{00000003-A4AD-47D2-A33A-DFA9E44CAF10}"/>
              </c:ext>
            </c:extLst>
          </c:dPt>
          <c:dLbls>
            <c:delete val="1"/>
          </c:dLbls>
          <c:cat>
            <c:strRef>
              <c:f>Sheet1!$A$2:$A$3</c:f>
              <c:strCache>
                <c:ptCount val="2"/>
                <c:pt idx="0">
                  <c:v>1st Qtr</c:v>
                </c:pt>
                <c:pt idx="1">
                  <c:v>2nd Qtr</c:v>
                </c:pt>
              </c:strCache>
            </c:strRef>
          </c:cat>
          <c:val>
            <c:numRef>
              <c:f>Sheet1!$B$2:$B$3</c:f>
              <c:numCache>
                <c:formatCode>General</c:formatCode>
                <c:ptCount val="2"/>
                <c:pt idx="0">
                  <c:v>85</c:v>
                </c:pt>
                <c:pt idx="1">
                  <c:v>3.2</c:v>
                </c:pt>
              </c:numCache>
            </c:numRef>
          </c:val>
          <c:extLst>
            <c:ext xmlns:c16="http://schemas.microsoft.com/office/drawing/2014/chart" uri="{C3380CC4-5D6E-409C-BE32-E72D297353CC}">
              <c16:uniqueId val="{00000004-A4AD-47D2-A33A-DFA9E44CAF10}"/>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gradFill>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c:spPr>
          <c:dPt>
            <c:idx val="0"/>
            <c:bubble3D val="0"/>
            <c:spPr>
              <a:gradFill rotWithShape="1">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a:ln>
                <a:noFill/>
              </a:ln>
              <a:effectLst/>
              <a:sp3d/>
            </c:spPr>
            <c:extLst>
              <c:ext xmlns:c16="http://schemas.microsoft.com/office/drawing/2014/chart" uri="{C3380CC4-5D6E-409C-BE32-E72D297353CC}">
                <c16:uniqueId val="{00000001-6106-45C7-AB69-7D33CF8CF8CA}"/>
              </c:ext>
            </c:extLst>
          </c:dPt>
          <c:dPt>
            <c:idx val="1"/>
            <c:bubble3D val="0"/>
            <c:spPr>
              <a:noFill/>
              <a:ln>
                <a:noFill/>
              </a:ln>
              <a:effectLst/>
              <a:sp3d/>
            </c:spPr>
            <c:extLst>
              <c:ext xmlns:c16="http://schemas.microsoft.com/office/drawing/2014/chart" uri="{C3380CC4-5D6E-409C-BE32-E72D297353CC}">
                <c16:uniqueId val="{00000003-6106-45C7-AB69-7D33CF8CF8CA}"/>
              </c:ext>
            </c:extLst>
          </c:dPt>
          <c:dLbls>
            <c:delete val="1"/>
          </c:dLbls>
          <c:cat>
            <c:strRef>
              <c:f>Sheet1!$A$2:$A$3</c:f>
              <c:strCache>
                <c:ptCount val="2"/>
                <c:pt idx="0">
                  <c:v>1st Qtr</c:v>
                </c:pt>
                <c:pt idx="1">
                  <c:v>2nd Qtr</c:v>
                </c:pt>
              </c:strCache>
            </c:strRef>
          </c:cat>
          <c:val>
            <c:numRef>
              <c:f>Sheet1!$B$2:$B$3</c:f>
              <c:numCache>
                <c:formatCode>General</c:formatCode>
                <c:ptCount val="2"/>
                <c:pt idx="0">
                  <c:v>88</c:v>
                </c:pt>
                <c:pt idx="1">
                  <c:v>3.2</c:v>
                </c:pt>
              </c:numCache>
            </c:numRef>
          </c:val>
          <c:extLst>
            <c:ext xmlns:c16="http://schemas.microsoft.com/office/drawing/2014/chart" uri="{C3380CC4-5D6E-409C-BE32-E72D297353CC}">
              <c16:uniqueId val="{00000004-6106-45C7-AB69-7D33CF8CF8CA}"/>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F06A5-C946-4F85-9097-FE146C072EF5}" type="datetimeFigureOut">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743B3-D1BB-4FEC-9C5E-96292A8ADF6F}" type="slidenum">
              <a:t>‹#›</a:t>
            </a:fld>
            <a:endParaRPr lang="en-US"/>
          </a:p>
        </p:txBody>
      </p:sp>
    </p:spTree>
    <p:extLst>
      <p:ext uri="{BB962C8B-B14F-4D97-AF65-F5344CB8AC3E}">
        <p14:creationId xmlns:p14="http://schemas.microsoft.com/office/powerpoint/2010/main" val="295462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FA743B3-D1BB-4FEC-9C5E-96292A8ADF6F}" type="slidenum">
              <a:rPr lang="en-US"/>
              <a:t>1</a:t>
            </a:fld>
            <a:endParaRPr lang="en-US"/>
          </a:p>
        </p:txBody>
      </p:sp>
    </p:spTree>
    <p:extLst>
      <p:ext uri="{BB962C8B-B14F-4D97-AF65-F5344CB8AC3E}">
        <p14:creationId xmlns:p14="http://schemas.microsoft.com/office/powerpoint/2010/main" val="924464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For </a:t>
            </a:r>
            <a:r>
              <a:rPr lang="en-US" err="1">
                <a:ea typeface="Calibri"/>
                <a:cs typeface="Calibri"/>
              </a:rPr>
              <a:t>eg</a:t>
            </a:r>
            <a:r>
              <a:rPr lang="en-US">
                <a:ea typeface="Calibri"/>
                <a:cs typeface="Calibri"/>
              </a:rPr>
              <a:t> : Yaha pe likh </a:t>
            </a:r>
            <a:r>
              <a:rPr lang="en-US" err="1">
                <a:ea typeface="Calibri"/>
                <a:cs typeface="Calibri"/>
              </a:rPr>
              <a:t>dena</a:t>
            </a:r>
            <a:r>
              <a:rPr lang="en-US">
                <a:ea typeface="Calibri"/>
                <a:cs typeface="Calibri"/>
              </a:rPr>
              <a:t>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FA743B3-D1BB-4FEC-9C5E-96292A8ADF6F}" type="slidenum">
              <a:t>35</a:t>
            </a:fld>
            <a:endParaRPr lang="en-US"/>
          </a:p>
        </p:txBody>
      </p:sp>
    </p:spTree>
    <p:extLst>
      <p:ext uri="{BB962C8B-B14F-4D97-AF65-F5344CB8AC3E}">
        <p14:creationId xmlns:p14="http://schemas.microsoft.com/office/powerpoint/2010/main" val="172617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FA743B3-D1BB-4FEC-9C5E-96292A8ADF6F}" type="slidenum">
              <a:rPr lang="en-US"/>
              <a:t>2</a:t>
            </a:fld>
            <a:endParaRPr lang="en-US"/>
          </a:p>
        </p:txBody>
      </p:sp>
    </p:spTree>
    <p:extLst>
      <p:ext uri="{BB962C8B-B14F-4D97-AF65-F5344CB8AC3E}">
        <p14:creationId xmlns:p14="http://schemas.microsoft.com/office/powerpoint/2010/main" val="313408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err="1"/>
              <a:t>Openai</a:t>
            </a:r>
            <a:r>
              <a:rPr lang="en-IN"/>
              <a:t> </a:t>
            </a:r>
            <a:r>
              <a:rPr lang="en-IN" err="1"/>
              <a:t>assosicative</a:t>
            </a:r>
            <a:r>
              <a:rPr lang="en-IN"/>
              <a:t> companies</a:t>
            </a:r>
          </a:p>
          <a:p>
            <a:r>
              <a:rPr lang="en-IN"/>
              <a:t>Founder </a:t>
            </a:r>
          </a:p>
          <a:p>
            <a:endParaRPr lang="en-IN"/>
          </a:p>
        </p:txBody>
      </p:sp>
      <p:sp>
        <p:nvSpPr>
          <p:cNvPr id="4" name="Slide Number Placeholder 3"/>
          <p:cNvSpPr>
            <a:spLocks noGrp="1"/>
          </p:cNvSpPr>
          <p:nvPr>
            <p:ph type="sldNum" sz="quarter" idx="5"/>
          </p:nvPr>
        </p:nvSpPr>
        <p:spPr/>
        <p:txBody>
          <a:bodyPr/>
          <a:lstStyle/>
          <a:p>
            <a:fld id="{6210C085-0D09-492F-B770-38532F59C41F}" type="slidenum">
              <a:rPr lang="en-US" smtClean="0"/>
              <a:t>7</a:t>
            </a:fld>
            <a:endParaRPr lang="en-US"/>
          </a:p>
        </p:txBody>
      </p:sp>
    </p:spTree>
    <p:extLst>
      <p:ext uri="{BB962C8B-B14F-4D97-AF65-F5344CB8AC3E}">
        <p14:creationId xmlns:p14="http://schemas.microsoft.com/office/powerpoint/2010/main" val="3158333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err="1"/>
              <a:t>Openai</a:t>
            </a:r>
            <a:r>
              <a:rPr lang="en-IN"/>
              <a:t> </a:t>
            </a:r>
            <a:r>
              <a:rPr lang="en-IN" err="1"/>
              <a:t>assosicative</a:t>
            </a:r>
            <a:r>
              <a:rPr lang="en-IN"/>
              <a:t> companies</a:t>
            </a:r>
          </a:p>
          <a:p>
            <a:r>
              <a:rPr lang="en-IN"/>
              <a:t>Founder </a:t>
            </a:r>
          </a:p>
          <a:p>
            <a:endParaRPr lang="en-IN"/>
          </a:p>
        </p:txBody>
      </p:sp>
      <p:sp>
        <p:nvSpPr>
          <p:cNvPr id="4" name="Slide Number Placeholder 3"/>
          <p:cNvSpPr>
            <a:spLocks noGrp="1"/>
          </p:cNvSpPr>
          <p:nvPr>
            <p:ph type="sldNum" sz="quarter" idx="5"/>
          </p:nvPr>
        </p:nvSpPr>
        <p:spPr/>
        <p:txBody>
          <a:bodyPr/>
          <a:lstStyle/>
          <a:p>
            <a:fld id="{6210C085-0D09-492F-B770-38532F59C41F}" type="slidenum">
              <a:rPr lang="en-US" smtClean="0"/>
              <a:t>8</a:t>
            </a:fld>
            <a:endParaRPr lang="en-US"/>
          </a:p>
        </p:txBody>
      </p:sp>
    </p:spTree>
    <p:extLst>
      <p:ext uri="{BB962C8B-B14F-4D97-AF65-F5344CB8AC3E}">
        <p14:creationId xmlns:p14="http://schemas.microsoft.com/office/powerpoint/2010/main" val="112871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explain</a:t>
            </a:r>
          </a:p>
        </p:txBody>
      </p:sp>
      <p:sp>
        <p:nvSpPr>
          <p:cNvPr id="4" name="Slide Number Placeholder 3"/>
          <p:cNvSpPr>
            <a:spLocks noGrp="1"/>
          </p:cNvSpPr>
          <p:nvPr>
            <p:ph type="sldNum" sz="quarter" idx="5"/>
          </p:nvPr>
        </p:nvSpPr>
        <p:spPr/>
        <p:txBody>
          <a:bodyPr/>
          <a:lstStyle/>
          <a:p>
            <a:fld id="{5FA743B3-D1BB-4FEC-9C5E-96292A8ADF6F}" type="slidenum">
              <a:rPr lang="en-US"/>
              <a:t>10</a:t>
            </a:fld>
            <a:endParaRPr lang="en-US"/>
          </a:p>
        </p:txBody>
      </p:sp>
    </p:spTree>
    <p:extLst>
      <p:ext uri="{BB962C8B-B14F-4D97-AF65-F5344CB8AC3E}">
        <p14:creationId xmlns:p14="http://schemas.microsoft.com/office/powerpoint/2010/main" val="79652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Add more language </a:t>
            </a:r>
          </a:p>
        </p:txBody>
      </p:sp>
      <p:sp>
        <p:nvSpPr>
          <p:cNvPr id="4" name="Slide Number Placeholder 3"/>
          <p:cNvSpPr>
            <a:spLocks noGrp="1"/>
          </p:cNvSpPr>
          <p:nvPr>
            <p:ph type="sldNum" sz="quarter" idx="5"/>
          </p:nvPr>
        </p:nvSpPr>
        <p:spPr/>
        <p:txBody>
          <a:bodyPr/>
          <a:lstStyle/>
          <a:p>
            <a:fld id="{5FA743B3-D1BB-4FEC-9C5E-96292A8ADF6F}" type="slidenum">
              <a:rPr lang="en-US"/>
              <a:t>12</a:t>
            </a:fld>
            <a:endParaRPr lang="en-US"/>
          </a:p>
        </p:txBody>
      </p:sp>
    </p:spTree>
    <p:extLst>
      <p:ext uri="{BB962C8B-B14F-4D97-AF65-F5344CB8AC3E}">
        <p14:creationId xmlns:p14="http://schemas.microsoft.com/office/powerpoint/2010/main" val="15754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refrence</a:t>
            </a:r>
          </a:p>
        </p:txBody>
      </p:sp>
      <p:sp>
        <p:nvSpPr>
          <p:cNvPr id="4" name="Slide Number Placeholder 3"/>
          <p:cNvSpPr>
            <a:spLocks noGrp="1"/>
          </p:cNvSpPr>
          <p:nvPr>
            <p:ph type="sldNum" sz="quarter" idx="5"/>
          </p:nvPr>
        </p:nvSpPr>
        <p:spPr/>
        <p:txBody>
          <a:bodyPr/>
          <a:lstStyle/>
          <a:p>
            <a:fld id="{5FA743B3-D1BB-4FEC-9C5E-96292A8ADF6F}" type="slidenum">
              <a:rPr lang="en-US"/>
              <a:t>13</a:t>
            </a:fld>
            <a:endParaRPr lang="en-US"/>
          </a:p>
        </p:txBody>
      </p:sp>
    </p:spTree>
    <p:extLst>
      <p:ext uri="{BB962C8B-B14F-4D97-AF65-F5344CB8AC3E}">
        <p14:creationId xmlns:p14="http://schemas.microsoft.com/office/powerpoint/2010/main" val="2234516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Student totally rely on </a:t>
            </a:r>
            <a:r>
              <a:rPr lang="en-IN" dirty="0" err="1"/>
              <a:t>github</a:t>
            </a:r>
            <a:r>
              <a:rPr lang="en-IN" dirty="0"/>
              <a:t> (unfair means by student )</a:t>
            </a:r>
          </a:p>
          <a:p>
            <a:r>
              <a:rPr lang="en-IN" dirty="0"/>
              <a:t>Increase dependency </a:t>
            </a:r>
          </a:p>
          <a:p>
            <a:r>
              <a:rPr lang="en-IN" dirty="0"/>
              <a:t>Privacy in data security </a:t>
            </a:r>
          </a:p>
          <a:p>
            <a:r>
              <a:rPr lang="en-IN" dirty="0"/>
              <a:t>License cost </a:t>
            </a:r>
            <a:endParaRPr lang="en-US" dirty="0"/>
          </a:p>
          <a:p>
            <a:endParaRPr lang="en-US" dirty="0"/>
          </a:p>
        </p:txBody>
      </p:sp>
      <p:sp>
        <p:nvSpPr>
          <p:cNvPr id="4" name="Slide Number Placeholder 3"/>
          <p:cNvSpPr>
            <a:spLocks noGrp="1"/>
          </p:cNvSpPr>
          <p:nvPr>
            <p:ph type="sldNum" sz="quarter" idx="5"/>
          </p:nvPr>
        </p:nvSpPr>
        <p:spPr/>
        <p:txBody>
          <a:bodyPr/>
          <a:lstStyle/>
          <a:p>
            <a:fld id="{5FA743B3-D1BB-4FEC-9C5E-96292A8ADF6F}" type="slidenum">
              <a:rPr lang="en-US" smtClean="0"/>
              <a:t>18</a:t>
            </a:fld>
            <a:endParaRPr lang="en-US"/>
          </a:p>
        </p:txBody>
      </p:sp>
    </p:spTree>
    <p:extLst>
      <p:ext uri="{BB962C8B-B14F-4D97-AF65-F5344CB8AC3E}">
        <p14:creationId xmlns:p14="http://schemas.microsoft.com/office/powerpoint/2010/main" val="1308674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ttps://github.blog/2023-06-27-the-economic-impact-of-the-ai-powered-developer-lifecycle-and-lessons-from-github-copilot/#:~:text=GitHub%20Copilot%20is%20turbocharging%20developer%20productivity.&amp;text=On%20average%2C%20within%20the%20first,increased%20productivity%20from%20these%20acceptances.</a:t>
            </a:r>
          </a:p>
        </p:txBody>
      </p:sp>
      <p:sp>
        <p:nvSpPr>
          <p:cNvPr id="4" name="Slide Number Placeholder 3"/>
          <p:cNvSpPr>
            <a:spLocks noGrp="1"/>
          </p:cNvSpPr>
          <p:nvPr>
            <p:ph type="sldNum" sz="quarter" idx="5"/>
          </p:nvPr>
        </p:nvSpPr>
        <p:spPr/>
        <p:txBody>
          <a:bodyPr/>
          <a:lstStyle/>
          <a:p>
            <a:fld id="{5FA743B3-D1BB-4FEC-9C5E-96292A8ADF6F}" type="slidenum">
              <a:rPr lang="en-US"/>
              <a:t>34</a:t>
            </a:fld>
            <a:endParaRPr lang="en-US"/>
          </a:p>
        </p:txBody>
      </p:sp>
    </p:spTree>
    <p:extLst>
      <p:ext uri="{BB962C8B-B14F-4D97-AF65-F5344CB8AC3E}">
        <p14:creationId xmlns:p14="http://schemas.microsoft.com/office/powerpoint/2010/main" val="1594383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92E2-44EB-5466-ED87-01CB848C3F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5DD4C3-EF77-CDE0-8077-DB48F11355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7FBB96-BB96-2C6D-62A6-562BC2A0DC32}"/>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5" name="Footer Placeholder 4">
            <a:extLst>
              <a:ext uri="{FF2B5EF4-FFF2-40B4-BE49-F238E27FC236}">
                <a16:creationId xmlns:a16="http://schemas.microsoft.com/office/drawing/2014/main" id="{53ED669F-3FCD-BF69-71D8-518C0092D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6CF6E-F8BB-BB91-1661-699FA9E2FA00}"/>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863897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4316-0681-4EB9-6F86-A4B59530C9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9F9BD4-F70F-7A74-4AFC-22E83FFE2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D7EF2-AD7E-3E52-E5E6-E8137CBA1C24}"/>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5" name="Footer Placeholder 4">
            <a:extLst>
              <a:ext uri="{FF2B5EF4-FFF2-40B4-BE49-F238E27FC236}">
                <a16:creationId xmlns:a16="http://schemas.microsoft.com/office/drawing/2014/main" id="{DB01B370-4843-DA8F-E46C-A8B281F1B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78D2D-EF10-03D6-F3F9-4B15BA88E28B}"/>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536011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80F454-E65B-9C3E-71AC-703671741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00DF73-EAEF-9D3D-1CF9-26ABBC0050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93CE6-8680-BD50-9F18-3A4385BA654C}"/>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5" name="Footer Placeholder 4">
            <a:extLst>
              <a:ext uri="{FF2B5EF4-FFF2-40B4-BE49-F238E27FC236}">
                <a16:creationId xmlns:a16="http://schemas.microsoft.com/office/drawing/2014/main" id="{8020DB29-C00D-C1ED-64B5-6B73E6A53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724E8-7E92-9177-3577-5F90303CE70C}"/>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871556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E668-B19F-691C-3D3D-7247C452D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4CB2AE-3090-95A0-D2EB-A588374180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78310-E7EF-6C3F-D859-4C2A7EE82438}"/>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5" name="Footer Placeholder 4">
            <a:extLst>
              <a:ext uri="{FF2B5EF4-FFF2-40B4-BE49-F238E27FC236}">
                <a16:creationId xmlns:a16="http://schemas.microsoft.com/office/drawing/2014/main" id="{7A75D4DF-7920-9E1C-0AF0-5E6FFDFE6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122FA-6DD6-E1A6-85B2-98FEBD63A2A6}"/>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152151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8960-7CD3-00CE-F56D-4140495F7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3B509D-4571-C097-68C5-2E546B1983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A8261E-E5DF-433E-F316-23059BC914D1}"/>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5" name="Footer Placeholder 4">
            <a:extLst>
              <a:ext uri="{FF2B5EF4-FFF2-40B4-BE49-F238E27FC236}">
                <a16:creationId xmlns:a16="http://schemas.microsoft.com/office/drawing/2014/main" id="{A019C4A4-DE89-4CE2-DD4D-3CEDB58D8C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543BA-2F6C-D576-333D-DA5A5E569076}"/>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373995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6901-0E82-43BF-7272-D8CA33FA06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184BC-783C-18FC-6FCF-8B61AFDD0A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53BEF4-F1CD-74FE-37A3-1763C01B8E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6418CB-4B2F-058C-E3DC-6C7FDAC188DE}"/>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6" name="Footer Placeholder 5">
            <a:extLst>
              <a:ext uri="{FF2B5EF4-FFF2-40B4-BE49-F238E27FC236}">
                <a16:creationId xmlns:a16="http://schemas.microsoft.com/office/drawing/2014/main" id="{0123E694-631B-F0BC-EBD7-FF31FEC5E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0A286-FBEA-BE9F-5063-0BD006AEDDD2}"/>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18699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794E-5D37-DD11-482D-74B7C07B4D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6B2710-6686-C760-4345-8CC80CC5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37211F-4875-CC18-B333-EC6F1F15F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A2AEFF-3F5E-AC7B-34FE-297A215D3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CF5573-B05C-291F-AE9B-61492B3A1D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24443F-9DBE-0B7A-5573-DD710B72A277}"/>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8" name="Footer Placeholder 7">
            <a:extLst>
              <a:ext uri="{FF2B5EF4-FFF2-40B4-BE49-F238E27FC236}">
                <a16:creationId xmlns:a16="http://schemas.microsoft.com/office/drawing/2014/main" id="{208C8EF9-4FB0-8EC7-2BC5-F1BA513727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A109EC-C8DE-EF69-9D20-11D797B70F71}"/>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72099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0F7E-9BFB-08DB-C10B-56294A4A1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021ADD-BF74-D9A8-E35C-A79CE96E6E5C}"/>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4" name="Footer Placeholder 3">
            <a:extLst>
              <a:ext uri="{FF2B5EF4-FFF2-40B4-BE49-F238E27FC236}">
                <a16:creationId xmlns:a16="http://schemas.microsoft.com/office/drawing/2014/main" id="{E1A51BE3-6C1C-AF03-B74D-529D7AC63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B501D1-D8D9-E19B-CBB9-8A76647C7A65}"/>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3690107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8CB87-AE79-70C4-541A-3F1C99E422ED}"/>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3" name="Footer Placeholder 2">
            <a:extLst>
              <a:ext uri="{FF2B5EF4-FFF2-40B4-BE49-F238E27FC236}">
                <a16:creationId xmlns:a16="http://schemas.microsoft.com/office/drawing/2014/main" id="{B66FEE50-72BE-BCEC-6FAE-F7D0079675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7E83FD-0D4B-1771-85AC-3CBE0BA5A8CE}"/>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717858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2DCE-85A6-4B95-884E-61244E71D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63665-874A-97F5-60C5-A4E29F16B3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E71747-8954-CAEE-5E60-BFA1F711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0E7591-947D-5813-AD25-7E95AEB8E3F4}"/>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6" name="Footer Placeholder 5">
            <a:extLst>
              <a:ext uri="{FF2B5EF4-FFF2-40B4-BE49-F238E27FC236}">
                <a16:creationId xmlns:a16="http://schemas.microsoft.com/office/drawing/2014/main" id="{AE329DE1-F51B-B1D2-59B1-740B827A6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615F3-FABE-A4D1-BDC9-86F3DDB7CB29}"/>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14787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13C0-05D6-8C39-6BC8-34E1931750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CF998B-FE41-E940-128E-B2B37B8329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B26A09-F931-D9DF-E239-EDDF6F4DFD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CE9573-8E3B-4829-2CF8-B4B6005D28C9}"/>
              </a:ext>
            </a:extLst>
          </p:cNvPr>
          <p:cNvSpPr>
            <a:spLocks noGrp="1"/>
          </p:cNvSpPr>
          <p:nvPr>
            <p:ph type="dt" sz="half" idx="10"/>
          </p:nvPr>
        </p:nvSpPr>
        <p:spPr/>
        <p:txBody>
          <a:bodyPr/>
          <a:lstStyle/>
          <a:p>
            <a:fld id="{3A79A9CD-A75F-44F1-855F-2160E8C21FE7}" type="datetimeFigureOut">
              <a:rPr lang="en-US" smtClean="0"/>
              <a:t>11/7/2023</a:t>
            </a:fld>
            <a:endParaRPr lang="en-US"/>
          </a:p>
        </p:txBody>
      </p:sp>
      <p:sp>
        <p:nvSpPr>
          <p:cNvPr id="6" name="Footer Placeholder 5">
            <a:extLst>
              <a:ext uri="{FF2B5EF4-FFF2-40B4-BE49-F238E27FC236}">
                <a16:creationId xmlns:a16="http://schemas.microsoft.com/office/drawing/2014/main" id="{A40E4118-BA7E-5F68-096D-92EC95CB0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6323BD-3AF4-AE09-7D58-B7BD808F26E3}"/>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798634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4FCCDB-7CAD-BB14-BEC1-23BCDC68C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D9A4EE-1CC3-56C6-A251-87C90EF1C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B2201-5450-81E8-85F4-773DD7534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9A9CD-A75F-44F1-855F-2160E8C21FE7}" type="datetimeFigureOut">
              <a:rPr lang="en-US" smtClean="0"/>
              <a:t>11/7/2023</a:t>
            </a:fld>
            <a:endParaRPr lang="en-US"/>
          </a:p>
        </p:txBody>
      </p:sp>
      <p:sp>
        <p:nvSpPr>
          <p:cNvPr id="5" name="Footer Placeholder 4">
            <a:extLst>
              <a:ext uri="{FF2B5EF4-FFF2-40B4-BE49-F238E27FC236}">
                <a16:creationId xmlns:a16="http://schemas.microsoft.com/office/drawing/2014/main" id="{E35BB722-8C91-C303-76B3-500FE56B5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57B5CF-86D1-3BBA-C735-E5D0E8D03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CEF6E-10F7-43E0-B576-39B5C43886AC}" type="slidenum">
              <a:rPr lang="en-US" smtClean="0"/>
              <a:t>‹#›</a:t>
            </a:fld>
            <a:endParaRPr lang="en-US"/>
          </a:p>
        </p:txBody>
      </p:sp>
    </p:spTree>
    <p:extLst>
      <p:ext uri="{BB962C8B-B14F-4D97-AF65-F5344CB8AC3E}">
        <p14:creationId xmlns:p14="http://schemas.microsoft.com/office/powerpoint/2010/main" val="762841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9.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6.png"/><Relationship Id="rId10" Type="http://schemas.openxmlformats.org/officeDocument/2006/relationships/image" Target="../media/image26.png"/><Relationship Id="rId4" Type="http://schemas.microsoft.com/office/2007/relationships/hdphoto" Target="../media/hdphoto2.wdp"/><Relationship Id="rId9" Type="http://schemas.openxmlformats.org/officeDocument/2006/relationships/image" Target="../media/image25.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4.gi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40.jpg"/><Relationship Id="rId3" Type="http://schemas.microsoft.com/office/2007/relationships/hdphoto" Target="../media/hdphoto2.wdp"/><Relationship Id="rId7"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8.jpg"/><Relationship Id="rId5" Type="http://schemas.openxmlformats.org/officeDocument/2006/relationships/image" Target="../media/image37.jpg"/><Relationship Id="rId10" Type="http://schemas.openxmlformats.org/officeDocument/2006/relationships/image" Target="../media/image42.jpg"/><Relationship Id="rId4" Type="http://schemas.openxmlformats.org/officeDocument/2006/relationships/image" Target="../media/image6.png"/><Relationship Id="rId9" Type="http://schemas.openxmlformats.org/officeDocument/2006/relationships/image" Target="../media/image41.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1.jp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7.xml"/><Relationship Id="rId7" Type="http://schemas.openxmlformats.org/officeDocument/2006/relationships/image" Target="../media/image52.gif"/><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6.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60.jpg"/><Relationship Id="rId3" Type="http://schemas.microsoft.com/office/2007/relationships/hdphoto" Target="../media/hdphoto2.wdp"/><Relationship Id="rId7" Type="http://schemas.openxmlformats.org/officeDocument/2006/relationships/image" Target="../media/image59.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3.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chart" Target="../charts/chart3.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hdphoto" Target="../media/hdphoto2.wdp"/><Relationship Id="rId7"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hyperlink" Target="https://www.podfeet.com/blog/tag/code/" TargetMode="Externa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hyperlink" Target="https://www.podfeet.com/blog/tag/code/" TargetMode="Externa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D595C-9132-E552-CEC0-C2990F1D0A9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5000" contrast="17000"/>
                    </a14:imgEffect>
                  </a14:imgLayer>
                </a14:imgProps>
              </a:ext>
              <a:ext uri="{28A0092B-C50C-407E-A947-70E740481C1C}">
                <a14:useLocalDpi xmlns:a14="http://schemas.microsoft.com/office/drawing/2010/main" val="0"/>
              </a:ext>
            </a:extLst>
          </a:blip>
          <a:stretch>
            <a:fillRect/>
          </a:stretch>
        </p:blipFill>
        <p:spPr>
          <a:xfrm>
            <a:off x="38845" y="8648"/>
            <a:ext cx="12192000" cy="6858000"/>
          </a:xfrm>
          <a:prstGeom prst="rect">
            <a:avLst/>
          </a:prstGeom>
        </p:spPr>
      </p:pic>
      <p:pic>
        <p:nvPicPr>
          <p:cNvPr id="5" name="Picture 4">
            <a:extLst>
              <a:ext uri="{FF2B5EF4-FFF2-40B4-BE49-F238E27FC236}">
                <a16:creationId xmlns:a16="http://schemas.microsoft.com/office/drawing/2014/main" id="{F945533F-D877-64E0-6AE5-1F59245314BE}"/>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174" y="1696740"/>
            <a:ext cx="1193651" cy="1193651"/>
          </a:xfrm>
          <a:prstGeom prst="rect">
            <a:avLst/>
          </a:prstGeom>
          <a:effectLst>
            <a:glow rad="101600">
              <a:schemeClr val="bg1">
                <a:alpha val="60000"/>
              </a:schemeClr>
            </a:glow>
          </a:effectLst>
        </p:spPr>
      </p:pic>
      <p:sp>
        <p:nvSpPr>
          <p:cNvPr id="6" name="TextBox 5">
            <a:extLst>
              <a:ext uri="{FF2B5EF4-FFF2-40B4-BE49-F238E27FC236}">
                <a16:creationId xmlns:a16="http://schemas.microsoft.com/office/drawing/2014/main" id="{1EE466B4-C061-9C07-8911-DC5875FD7311}"/>
              </a:ext>
            </a:extLst>
          </p:cNvPr>
          <p:cNvSpPr txBox="1"/>
          <p:nvPr/>
        </p:nvSpPr>
        <p:spPr>
          <a:xfrm>
            <a:off x="3239245" y="7477522"/>
            <a:ext cx="5791200" cy="1077218"/>
          </a:xfrm>
          <a:prstGeom prst="rect">
            <a:avLst/>
          </a:prstGeom>
          <a:noFill/>
          <a:effectLst>
            <a:glow rad="1041400">
              <a:schemeClr val="accent3">
                <a:satMod val="175000"/>
                <a:alpha val="71000"/>
              </a:schemeClr>
            </a:glow>
          </a:effectLst>
        </p:spPr>
        <p:txBody>
          <a:bodyPr wrap="square" rtlCol="0" anchor="ctr">
            <a:spAutoFit/>
          </a:bodyPr>
          <a:lstStyle/>
          <a:p>
            <a:pPr algn="just"/>
            <a:r>
              <a:rPr lang="en-IN" sz="6400" dirty="0">
                <a:solidFill>
                  <a:schemeClr val="bg1"/>
                </a:solidFill>
                <a:latin typeface="Arial Rounded MT Bold" panose="020F0704030504030204" pitchFamily="34" charset="0"/>
              </a:rPr>
              <a:t>GitHub</a:t>
            </a:r>
            <a:r>
              <a:rPr lang="en-IN" sz="6000" dirty="0">
                <a:solidFill>
                  <a:schemeClr val="bg1"/>
                </a:solidFill>
                <a:latin typeface="Arial Rounded MT Bold" panose="020F0704030504030204" pitchFamily="34" charset="0"/>
              </a:rPr>
              <a:t> Copilot</a:t>
            </a:r>
            <a:endParaRPr lang="en-US" sz="6000" dirty="0">
              <a:solidFill>
                <a:schemeClr val="bg1"/>
              </a:solidFill>
              <a:latin typeface="Arial Rounded MT Bold" panose="020F0704030504030204" pitchFamily="34" charset="0"/>
            </a:endParaRPr>
          </a:p>
        </p:txBody>
      </p:sp>
      <p:pic>
        <p:nvPicPr>
          <p:cNvPr id="4" name="object 11">
            <a:extLst>
              <a:ext uri="{FF2B5EF4-FFF2-40B4-BE49-F238E27FC236}">
                <a16:creationId xmlns:a16="http://schemas.microsoft.com/office/drawing/2014/main" id="{60C64CE9-2354-E952-7902-62C7B654D3E0}"/>
              </a:ext>
            </a:extLst>
          </p:cNvPr>
          <p:cNvPicPr/>
          <p:nvPr/>
        </p:nvPicPr>
        <p:blipFill>
          <a:blip r:embed="rId6" cstate="print"/>
          <a:stretch>
            <a:fillRect/>
          </a:stretch>
        </p:blipFill>
        <p:spPr>
          <a:xfrm>
            <a:off x="4500207" y="6234895"/>
            <a:ext cx="2651759" cy="20879"/>
          </a:xfrm>
          <a:prstGeom prst="rect">
            <a:avLst/>
          </a:prstGeom>
        </p:spPr>
      </p:pic>
    </p:spTree>
    <p:extLst>
      <p:ext uri="{BB962C8B-B14F-4D97-AF65-F5344CB8AC3E}">
        <p14:creationId xmlns:p14="http://schemas.microsoft.com/office/powerpoint/2010/main" val="113195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87A38E0-C97A-BE25-89E7-25027D1F305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B1739639-642B-6866-41A0-5CC542B78215}"/>
              </a:ext>
            </a:extLst>
          </p:cNvPr>
          <p:cNvSpPr txBox="1"/>
          <p:nvPr/>
        </p:nvSpPr>
        <p:spPr>
          <a:xfrm>
            <a:off x="1169997" y="1860347"/>
            <a:ext cx="2014293" cy="757130"/>
          </a:xfrm>
          <a:prstGeom prst="rect">
            <a:avLst/>
          </a:prstGeom>
          <a:noFill/>
        </p:spPr>
        <p:txBody>
          <a:bodyPr wrap="square">
            <a:spAutoFit/>
          </a:bodyPr>
          <a:lstStyle/>
          <a:p>
            <a:pPr marL="12700" marR="5080">
              <a:lnSpc>
                <a:spcPct val="80000"/>
              </a:lnSpc>
              <a:spcBef>
                <a:spcPts val="530"/>
              </a:spcBef>
            </a:pPr>
            <a:r>
              <a:rPr lang="en-US" sz="1800" b="1" spc="-5">
                <a:solidFill>
                  <a:srgbClr val="93F4EC"/>
                </a:solidFill>
                <a:latin typeface="Century Gothic" panose="020B0502020202020204" pitchFamily="34" charset="0"/>
                <a:cs typeface="Arial"/>
              </a:rPr>
              <a:t>Convert </a:t>
            </a:r>
            <a:r>
              <a:rPr lang="en-US" sz="1800" b="1">
                <a:solidFill>
                  <a:srgbClr val="93F4EC"/>
                </a:solidFill>
                <a:latin typeface="Century Gothic" panose="020B0502020202020204" pitchFamily="34" charset="0"/>
                <a:cs typeface="Arial"/>
              </a:rPr>
              <a:t> </a:t>
            </a:r>
            <a:r>
              <a:rPr lang="en-US" sz="1800" b="1" spc="-5">
                <a:solidFill>
                  <a:srgbClr val="93F4EC"/>
                </a:solidFill>
                <a:latin typeface="Century Gothic" panose="020B0502020202020204" pitchFamily="34" charset="0"/>
                <a:cs typeface="Arial"/>
              </a:rPr>
              <a:t>comments  </a:t>
            </a:r>
            <a:r>
              <a:rPr lang="en-US" sz="1800" b="1">
                <a:solidFill>
                  <a:srgbClr val="93F4EC"/>
                </a:solidFill>
                <a:latin typeface="Century Gothic" panose="020B0502020202020204" pitchFamily="34" charset="0"/>
                <a:cs typeface="Arial"/>
              </a:rPr>
              <a:t>to</a:t>
            </a:r>
            <a:r>
              <a:rPr lang="en-US" sz="1800" b="1" spc="-25">
                <a:solidFill>
                  <a:srgbClr val="93F4EC"/>
                </a:solidFill>
                <a:latin typeface="Century Gothic" panose="020B0502020202020204" pitchFamily="34" charset="0"/>
                <a:cs typeface="Arial"/>
              </a:rPr>
              <a:t> </a:t>
            </a:r>
            <a:r>
              <a:rPr lang="en-US" sz="1800" b="1" spc="-5">
                <a:solidFill>
                  <a:srgbClr val="93F4EC"/>
                </a:solidFill>
                <a:latin typeface="Century Gothic" panose="020B0502020202020204" pitchFamily="34" charset="0"/>
                <a:cs typeface="Arial"/>
              </a:rPr>
              <a:t>code</a:t>
            </a:r>
            <a:endParaRPr lang="en-US" sz="1800">
              <a:latin typeface="Century Gothic" panose="020B0502020202020204" pitchFamily="34" charset="0"/>
              <a:cs typeface="Arial"/>
            </a:endParaRPr>
          </a:p>
        </p:txBody>
      </p:sp>
      <p:sp>
        <p:nvSpPr>
          <p:cNvPr id="9" name="TextBox 8">
            <a:extLst>
              <a:ext uri="{FF2B5EF4-FFF2-40B4-BE49-F238E27FC236}">
                <a16:creationId xmlns:a16="http://schemas.microsoft.com/office/drawing/2014/main" id="{8B21FA60-5478-6052-3F76-D6E62ACC64FD}"/>
              </a:ext>
            </a:extLst>
          </p:cNvPr>
          <p:cNvSpPr txBox="1"/>
          <p:nvPr/>
        </p:nvSpPr>
        <p:spPr>
          <a:xfrm>
            <a:off x="5195098" y="1860347"/>
            <a:ext cx="1576252" cy="757130"/>
          </a:xfrm>
          <a:prstGeom prst="rect">
            <a:avLst/>
          </a:prstGeom>
          <a:noFill/>
        </p:spPr>
        <p:txBody>
          <a:bodyPr wrap="square">
            <a:spAutoFit/>
          </a:bodyPr>
          <a:lstStyle/>
          <a:p>
            <a:pPr marL="12700" marR="5080">
              <a:lnSpc>
                <a:spcPct val="80000"/>
              </a:lnSpc>
              <a:spcBef>
                <a:spcPts val="530"/>
              </a:spcBef>
            </a:pPr>
            <a:r>
              <a:rPr lang="en-US" sz="1800" b="1" spc="-5">
                <a:solidFill>
                  <a:srgbClr val="378BFC"/>
                </a:solidFill>
                <a:latin typeface="Century Gothic" panose="020B0502020202020204" pitchFamily="34" charset="0"/>
                <a:cs typeface="Arial"/>
              </a:rPr>
              <a:t>Autofill </a:t>
            </a:r>
            <a:r>
              <a:rPr lang="en-US" sz="1800" b="1">
                <a:solidFill>
                  <a:srgbClr val="378BFC"/>
                </a:solidFill>
                <a:latin typeface="Century Gothic" panose="020B0502020202020204" pitchFamily="34" charset="0"/>
                <a:cs typeface="Arial"/>
              </a:rPr>
              <a:t> </a:t>
            </a:r>
            <a:r>
              <a:rPr lang="en-US" sz="1800" b="1" spc="-5">
                <a:solidFill>
                  <a:srgbClr val="378BFC"/>
                </a:solidFill>
                <a:latin typeface="Century Gothic" panose="020B0502020202020204" pitchFamily="34" charset="0"/>
                <a:cs typeface="Arial"/>
              </a:rPr>
              <a:t>repetitive  code</a:t>
            </a:r>
            <a:endParaRPr lang="en-US" sz="1800">
              <a:latin typeface="Century Gothic" panose="020B0502020202020204" pitchFamily="34" charset="0"/>
              <a:cs typeface="Arial"/>
            </a:endParaRPr>
          </a:p>
        </p:txBody>
      </p:sp>
      <p:sp>
        <p:nvSpPr>
          <p:cNvPr id="11" name="TextBox 10">
            <a:extLst>
              <a:ext uri="{FF2B5EF4-FFF2-40B4-BE49-F238E27FC236}">
                <a16:creationId xmlns:a16="http://schemas.microsoft.com/office/drawing/2014/main" id="{B67E4DD8-FF67-25E5-F8BD-0DE10803FF89}"/>
              </a:ext>
            </a:extLst>
          </p:cNvPr>
          <p:cNvSpPr txBox="1"/>
          <p:nvPr/>
        </p:nvSpPr>
        <p:spPr>
          <a:xfrm>
            <a:off x="8782158" y="1860347"/>
            <a:ext cx="2076123" cy="535531"/>
          </a:xfrm>
          <a:prstGeom prst="rect">
            <a:avLst/>
          </a:prstGeom>
          <a:noFill/>
        </p:spPr>
        <p:txBody>
          <a:bodyPr wrap="square">
            <a:spAutoFit/>
          </a:bodyPr>
          <a:lstStyle/>
          <a:p>
            <a:pPr marL="12700" marR="5080">
              <a:lnSpc>
                <a:spcPct val="80000"/>
              </a:lnSpc>
              <a:spcBef>
                <a:spcPts val="530"/>
              </a:spcBef>
            </a:pPr>
            <a:r>
              <a:rPr lang="en-US" sz="1800" b="1" spc="-5">
                <a:solidFill>
                  <a:srgbClr val="A77AF3"/>
                </a:solidFill>
                <a:latin typeface="Century Gothic" panose="020B0502020202020204" pitchFamily="34" charset="0"/>
                <a:cs typeface="Arial"/>
              </a:rPr>
              <a:t>Show </a:t>
            </a:r>
            <a:r>
              <a:rPr lang="en-US" sz="1800" b="1">
                <a:solidFill>
                  <a:srgbClr val="A77AF3"/>
                </a:solidFill>
                <a:latin typeface="Century Gothic" panose="020B0502020202020204" pitchFamily="34" charset="0"/>
                <a:cs typeface="Arial"/>
              </a:rPr>
              <a:t> </a:t>
            </a:r>
            <a:r>
              <a:rPr lang="en-US" sz="1800" b="1" spc="-5">
                <a:solidFill>
                  <a:srgbClr val="A77AF3"/>
                </a:solidFill>
                <a:latin typeface="Century Gothic" panose="020B0502020202020204" pitchFamily="34" charset="0"/>
                <a:cs typeface="Arial"/>
              </a:rPr>
              <a:t>alternatives</a:t>
            </a:r>
            <a:endParaRPr lang="en-US" sz="1800">
              <a:latin typeface="Century Gothic" panose="020B0502020202020204" pitchFamily="34" charset="0"/>
              <a:cs typeface="Arial"/>
            </a:endParaRPr>
          </a:p>
        </p:txBody>
      </p:sp>
      <p:pic>
        <p:nvPicPr>
          <p:cNvPr id="28" name="Picture 27">
            <a:extLst>
              <a:ext uri="{FF2B5EF4-FFF2-40B4-BE49-F238E27FC236}">
                <a16:creationId xmlns:a16="http://schemas.microsoft.com/office/drawing/2014/main" id="{BEDD7B5C-1D96-9830-F657-6F1CF6434B99}"/>
              </a:ext>
            </a:extLst>
          </p:cNvPr>
          <p:cNvPicPr>
            <a:picLocks noChangeAspect="1"/>
          </p:cNvPicPr>
          <p:nvPr/>
        </p:nvPicPr>
        <p:blipFill>
          <a:blip r:embed="rId7"/>
          <a:stretch>
            <a:fillRect/>
          </a:stretch>
        </p:blipFill>
        <p:spPr>
          <a:xfrm>
            <a:off x="921591" y="2980007"/>
            <a:ext cx="10588594" cy="2737225"/>
          </a:xfrm>
          <a:prstGeom prst="rect">
            <a:avLst/>
          </a:prstGeom>
        </p:spPr>
      </p:pic>
      <p:sp>
        <p:nvSpPr>
          <p:cNvPr id="30" name="TextBox 29">
            <a:extLst>
              <a:ext uri="{FF2B5EF4-FFF2-40B4-BE49-F238E27FC236}">
                <a16:creationId xmlns:a16="http://schemas.microsoft.com/office/drawing/2014/main" id="{5F26621E-53AF-5B39-D893-042BE3A621C2}"/>
              </a:ext>
            </a:extLst>
          </p:cNvPr>
          <p:cNvSpPr txBox="1"/>
          <p:nvPr/>
        </p:nvSpPr>
        <p:spPr>
          <a:xfrm>
            <a:off x="3249930" y="573661"/>
            <a:ext cx="6185916" cy="830997"/>
          </a:xfrm>
          <a:prstGeom prst="rect">
            <a:avLst/>
          </a:prstGeom>
          <a:noFill/>
        </p:spPr>
        <p:txBody>
          <a:bodyPr wrap="square">
            <a:spAutoFit/>
          </a:bodyPr>
          <a:lstStyle/>
          <a:p>
            <a:r>
              <a:rPr lang="en-US" sz="4800" spc="-10">
                <a:solidFill>
                  <a:srgbClr val="FFFFFF"/>
                </a:solidFill>
                <a:latin typeface="Arial Rounded MT Bold" panose="020F0704030504030204" pitchFamily="34" charset="0"/>
              </a:rPr>
              <a:t>The</a:t>
            </a:r>
            <a:r>
              <a:rPr lang="en-US" sz="4800" spc="-50">
                <a:solidFill>
                  <a:srgbClr val="FFFFFF"/>
                </a:solidFill>
                <a:latin typeface="Arial Rounded MT Bold" panose="020F0704030504030204" pitchFamily="34" charset="0"/>
              </a:rPr>
              <a:t> </a:t>
            </a:r>
            <a:r>
              <a:rPr lang="en-US" sz="4800" spc="-5">
                <a:solidFill>
                  <a:srgbClr val="FFFFFF"/>
                </a:solidFill>
                <a:latin typeface="Arial Rounded MT Bold" panose="020F0704030504030204" pitchFamily="34" charset="0"/>
              </a:rPr>
              <a:t>main</a:t>
            </a:r>
            <a:r>
              <a:rPr lang="en-US" sz="4800" spc="-45">
                <a:solidFill>
                  <a:srgbClr val="FFFFFF"/>
                </a:solidFill>
                <a:latin typeface="Arial Rounded MT Bold" panose="020F0704030504030204" pitchFamily="34" charset="0"/>
              </a:rPr>
              <a:t> </a:t>
            </a:r>
            <a:r>
              <a:rPr lang="en-US" sz="4800">
                <a:solidFill>
                  <a:srgbClr val="FFFFFF"/>
                </a:solidFill>
                <a:latin typeface="Arial Rounded MT Bold" panose="020F0704030504030204" pitchFamily="34" charset="0"/>
              </a:rPr>
              <a:t>features</a:t>
            </a:r>
            <a:endParaRPr lang="en-US" sz="4800">
              <a:latin typeface="Arial Rounded MT Bold" panose="020F0704030504030204" pitchFamily="34" charset="0"/>
            </a:endParaRPr>
          </a:p>
        </p:txBody>
      </p:sp>
    </p:spTree>
    <p:extLst>
      <p:ext uri="{BB962C8B-B14F-4D97-AF65-F5344CB8AC3E}">
        <p14:creationId xmlns:p14="http://schemas.microsoft.com/office/powerpoint/2010/main" val="283799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A91445-9726-17A4-5C19-D98A861D88AD}"/>
              </a:ext>
            </a:extLst>
          </p:cNvPr>
          <p:cNvSpPr txBox="1"/>
          <p:nvPr/>
        </p:nvSpPr>
        <p:spPr>
          <a:xfrm>
            <a:off x="1454331" y="470263"/>
            <a:ext cx="7219406" cy="369332"/>
          </a:xfrm>
          <a:prstGeom prst="rect">
            <a:avLst/>
          </a:prstGeom>
          <a:noFill/>
        </p:spPr>
        <p:txBody>
          <a:bodyPr wrap="square" rtlCol="0">
            <a:spAutoFit/>
          </a:bodyPr>
          <a:lstStyle/>
          <a:p>
            <a:r>
              <a:rPr lang="en-IN"/>
              <a:t>Auto code  completion</a:t>
            </a:r>
            <a:endParaRPr lang="en-US"/>
          </a:p>
        </p:txBody>
      </p:sp>
      <p:sp>
        <p:nvSpPr>
          <p:cNvPr id="3" name="TextBox 2">
            <a:extLst>
              <a:ext uri="{FF2B5EF4-FFF2-40B4-BE49-F238E27FC236}">
                <a16:creationId xmlns:a16="http://schemas.microsoft.com/office/drawing/2014/main" id="{6AD76EE8-3AE1-5576-BB22-79C857B702DF}"/>
              </a:ext>
            </a:extLst>
          </p:cNvPr>
          <p:cNvSpPr txBox="1"/>
          <p:nvPr/>
        </p:nvSpPr>
        <p:spPr>
          <a:xfrm>
            <a:off x="1532709" y="1288869"/>
            <a:ext cx="7219406" cy="369332"/>
          </a:xfrm>
          <a:prstGeom prst="rect">
            <a:avLst/>
          </a:prstGeom>
          <a:noFill/>
        </p:spPr>
        <p:txBody>
          <a:bodyPr wrap="square" rtlCol="0">
            <a:spAutoFit/>
          </a:bodyPr>
          <a:lstStyle/>
          <a:p>
            <a:r>
              <a:rPr lang="en-IN"/>
              <a:t>Video or gif </a:t>
            </a:r>
            <a:endParaRPr lang="en-US"/>
          </a:p>
        </p:txBody>
      </p:sp>
      <p:pic>
        <p:nvPicPr>
          <p:cNvPr id="4" name="253630496-7947affa-b82b-4753-af00-a260105ec60e">
            <a:hlinkClick r:id="" action="ppaction://media"/>
            <a:extLst>
              <a:ext uri="{FF2B5EF4-FFF2-40B4-BE49-F238E27FC236}">
                <a16:creationId xmlns:a16="http://schemas.microsoft.com/office/drawing/2014/main" id="{D627E2F1-BAFC-4692-8939-B79825B4BA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3091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3FB08A8-3787-7137-8E83-575B9D9CB0D8}"/>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321E9017-1E6E-533F-BFD9-2F036F46FEED}"/>
              </a:ext>
            </a:extLst>
          </p:cNvPr>
          <p:cNvSpPr txBox="1"/>
          <p:nvPr/>
        </p:nvSpPr>
        <p:spPr>
          <a:xfrm>
            <a:off x="3048000" y="792272"/>
            <a:ext cx="6096000" cy="830997"/>
          </a:xfrm>
          <a:prstGeom prst="rect">
            <a:avLst/>
          </a:prstGeom>
          <a:noFill/>
        </p:spPr>
        <p:txBody>
          <a:bodyPr wrap="square">
            <a:spAutoFit/>
          </a:bodyPr>
          <a:lstStyle/>
          <a:p>
            <a:r>
              <a:rPr lang="en-IN" sz="4800">
                <a:solidFill>
                  <a:srgbClr val="FFFFFF"/>
                </a:solidFill>
                <a:latin typeface="Arial Rounded MT Bold" panose="020F0704030504030204" pitchFamily="34" charset="0"/>
              </a:rPr>
              <a:t>Language support </a:t>
            </a:r>
            <a:endParaRPr lang="en-US" sz="4800">
              <a:solidFill>
                <a:srgbClr val="FFFFFF"/>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EF47F004-F299-B6B9-7CE3-0CB1A3977201}"/>
              </a:ext>
            </a:extLst>
          </p:cNvPr>
          <p:cNvSpPr txBox="1"/>
          <p:nvPr/>
        </p:nvSpPr>
        <p:spPr>
          <a:xfrm>
            <a:off x="348693" y="1999644"/>
            <a:ext cx="7618148" cy="2246769"/>
          </a:xfrm>
          <a:prstGeom prst="rect">
            <a:avLst/>
          </a:prstGeom>
          <a:noFill/>
        </p:spPr>
        <p:txBody>
          <a:bodyPr wrap="square">
            <a:spAutoFit/>
          </a:bodyPr>
          <a:lstStyle/>
          <a:p>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GitHub Copilot provides suggestions for numerous languages and a wide variety of frameworks, but works especially well for Python, JavaScript, TypeScript, Ruby, Go, C# and C++</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grpSp>
        <p:nvGrpSpPr>
          <p:cNvPr id="4" name="Group 3">
            <a:extLst>
              <a:ext uri="{FF2B5EF4-FFF2-40B4-BE49-F238E27FC236}">
                <a16:creationId xmlns:a16="http://schemas.microsoft.com/office/drawing/2014/main" id="{9F76B768-CB92-8973-F5DD-F500DC13E768}"/>
              </a:ext>
            </a:extLst>
          </p:cNvPr>
          <p:cNvGrpSpPr/>
          <p:nvPr/>
        </p:nvGrpSpPr>
        <p:grpSpPr>
          <a:xfrm>
            <a:off x="772833" y="3795049"/>
            <a:ext cx="10646333" cy="2451008"/>
            <a:chOff x="684365" y="3894844"/>
            <a:chExt cx="10646333" cy="2451008"/>
          </a:xfrm>
        </p:grpSpPr>
        <p:pic>
          <p:nvPicPr>
            <p:cNvPr id="9" name="Picture 8">
              <a:extLst>
                <a:ext uri="{FF2B5EF4-FFF2-40B4-BE49-F238E27FC236}">
                  <a16:creationId xmlns:a16="http://schemas.microsoft.com/office/drawing/2014/main" id="{B50A371A-B75C-41E7-413A-75FE83C0F6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4891" y="3894844"/>
              <a:ext cx="915807" cy="792000"/>
            </a:xfrm>
            <a:prstGeom prst="rect">
              <a:avLst/>
            </a:prstGeom>
          </p:spPr>
        </p:pic>
        <p:pic>
          <p:nvPicPr>
            <p:cNvPr id="13" name="Picture 12">
              <a:extLst>
                <a:ext uri="{FF2B5EF4-FFF2-40B4-BE49-F238E27FC236}">
                  <a16:creationId xmlns:a16="http://schemas.microsoft.com/office/drawing/2014/main" id="{F6F41000-8113-4E02-ED13-8319B0DAD3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365" y="5419462"/>
              <a:ext cx="821008" cy="792000"/>
            </a:xfrm>
            <a:prstGeom prst="rect">
              <a:avLst/>
            </a:prstGeom>
          </p:spPr>
        </p:pic>
        <p:pic>
          <p:nvPicPr>
            <p:cNvPr id="15" name="Picture 14">
              <a:extLst>
                <a:ext uri="{FF2B5EF4-FFF2-40B4-BE49-F238E27FC236}">
                  <a16:creationId xmlns:a16="http://schemas.microsoft.com/office/drawing/2014/main" id="{4C0A9A2D-72D8-E333-FE43-309F8970B1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2989" y="5551877"/>
              <a:ext cx="792000" cy="792000"/>
            </a:xfrm>
            <a:prstGeom prst="rect">
              <a:avLst/>
            </a:prstGeom>
          </p:spPr>
        </p:pic>
        <p:pic>
          <p:nvPicPr>
            <p:cNvPr id="17" name="Picture 16">
              <a:extLst>
                <a:ext uri="{FF2B5EF4-FFF2-40B4-BE49-F238E27FC236}">
                  <a16:creationId xmlns:a16="http://schemas.microsoft.com/office/drawing/2014/main" id="{9E4B77A4-68B0-E0FA-F99F-C923F77C99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8000" y="4481728"/>
              <a:ext cx="792000" cy="792000"/>
            </a:xfrm>
            <a:prstGeom prst="rect">
              <a:avLst/>
            </a:prstGeom>
          </p:spPr>
        </p:pic>
        <p:pic>
          <p:nvPicPr>
            <p:cNvPr id="6" name="Picture 5">
              <a:extLst>
                <a:ext uri="{FF2B5EF4-FFF2-40B4-BE49-F238E27FC236}">
                  <a16:creationId xmlns:a16="http://schemas.microsoft.com/office/drawing/2014/main" id="{CB76E428-ADBB-B7F5-CB89-5EE6932B1B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5169" y="5419462"/>
              <a:ext cx="792000" cy="792000"/>
            </a:xfrm>
            <a:prstGeom prst="rect">
              <a:avLst/>
            </a:prstGeom>
          </p:spPr>
        </p:pic>
        <p:pic>
          <p:nvPicPr>
            <p:cNvPr id="10" name="Picture 9">
              <a:extLst>
                <a:ext uri="{FF2B5EF4-FFF2-40B4-BE49-F238E27FC236}">
                  <a16:creationId xmlns:a16="http://schemas.microsoft.com/office/drawing/2014/main" id="{FE0B7884-031D-2FDA-1272-B913D72B18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6819" y="4877728"/>
              <a:ext cx="792000" cy="792000"/>
            </a:xfrm>
            <a:prstGeom prst="rect">
              <a:avLst/>
            </a:prstGeom>
          </p:spPr>
        </p:pic>
        <p:pic>
          <p:nvPicPr>
            <p:cNvPr id="12" name="Picture 11">
              <a:extLst>
                <a:ext uri="{FF2B5EF4-FFF2-40B4-BE49-F238E27FC236}">
                  <a16:creationId xmlns:a16="http://schemas.microsoft.com/office/drawing/2014/main" id="{349127FD-44F1-3907-6066-FBEB22750E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11018" y="5218712"/>
              <a:ext cx="792000" cy="792000"/>
            </a:xfrm>
            <a:prstGeom prst="rect">
              <a:avLst/>
            </a:prstGeom>
          </p:spPr>
        </p:pic>
        <p:pic>
          <p:nvPicPr>
            <p:cNvPr id="16" name="Picture 15">
              <a:extLst>
                <a:ext uri="{FF2B5EF4-FFF2-40B4-BE49-F238E27FC236}">
                  <a16:creationId xmlns:a16="http://schemas.microsoft.com/office/drawing/2014/main" id="{1E49CBAD-4836-DDAB-4FBB-E282BDD436B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20495" y="5157852"/>
              <a:ext cx="792000" cy="792000"/>
            </a:xfrm>
            <a:prstGeom prst="rect">
              <a:avLst/>
            </a:prstGeom>
          </p:spPr>
        </p:pic>
        <p:pic>
          <p:nvPicPr>
            <p:cNvPr id="19" name="Picture 18">
              <a:extLst>
                <a:ext uri="{FF2B5EF4-FFF2-40B4-BE49-F238E27FC236}">
                  <a16:creationId xmlns:a16="http://schemas.microsoft.com/office/drawing/2014/main" id="{B42821F6-B9EF-B9DA-7D15-7A4C1EF1D7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9663" y="5553852"/>
              <a:ext cx="792000" cy="792000"/>
            </a:xfrm>
            <a:prstGeom prst="rect">
              <a:avLst/>
            </a:prstGeom>
          </p:spPr>
        </p:pic>
      </p:grpSp>
      <p:sp>
        <p:nvSpPr>
          <p:cNvPr id="8" name="TextBox 7">
            <a:extLst>
              <a:ext uri="{FF2B5EF4-FFF2-40B4-BE49-F238E27FC236}">
                <a16:creationId xmlns:a16="http://schemas.microsoft.com/office/drawing/2014/main" id="{83DFDC98-52D2-D30F-FF63-F2700DE2C162}"/>
              </a:ext>
            </a:extLst>
          </p:cNvPr>
          <p:cNvSpPr txBox="1"/>
          <p:nvPr/>
        </p:nvSpPr>
        <p:spPr>
          <a:xfrm>
            <a:off x="533115" y="6038727"/>
            <a:ext cx="1250872" cy="369332"/>
          </a:xfrm>
          <a:prstGeom prst="rect">
            <a:avLst/>
          </a:prstGeom>
          <a:noFill/>
        </p:spPr>
        <p:txBody>
          <a:bodyPr wrap="square" rtlCol="0">
            <a:spAutoFit/>
          </a:bodyPr>
          <a:lstStyle/>
          <a:p>
            <a:r>
              <a:rPr lang="en-IN" dirty="0" err="1">
                <a:solidFill>
                  <a:schemeClr val="bg1"/>
                </a:solidFill>
              </a:rPr>
              <a:t>javascript</a:t>
            </a:r>
            <a:endParaRPr lang="en-US" dirty="0">
              <a:solidFill>
                <a:schemeClr val="bg1"/>
              </a:solidFill>
            </a:endParaRPr>
          </a:p>
        </p:txBody>
      </p:sp>
      <p:sp>
        <p:nvSpPr>
          <p:cNvPr id="14" name="TextBox 13">
            <a:extLst>
              <a:ext uri="{FF2B5EF4-FFF2-40B4-BE49-F238E27FC236}">
                <a16:creationId xmlns:a16="http://schemas.microsoft.com/office/drawing/2014/main" id="{22034812-692B-4884-DA88-E320FC570EE5}"/>
              </a:ext>
            </a:extLst>
          </p:cNvPr>
          <p:cNvSpPr txBox="1"/>
          <p:nvPr/>
        </p:nvSpPr>
        <p:spPr>
          <a:xfrm>
            <a:off x="2203175" y="6038727"/>
            <a:ext cx="914400" cy="369332"/>
          </a:xfrm>
          <a:prstGeom prst="rect">
            <a:avLst/>
          </a:prstGeom>
          <a:noFill/>
        </p:spPr>
        <p:txBody>
          <a:bodyPr wrap="square" rtlCol="0">
            <a:spAutoFit/>
          </a:bodyPr>
          <a:lstStyle/>
          <a:p>
            <a:r>
              <a:rPr lang="en-IN" dirty="0">
                <a:solidFill>
                  <a:schemeClr val="bg1"/>
                </a:solidFill>
              </a:rPr>
              <a:t>swift</a:t>
            </a:r>
            <a:endParaRPr lang="en-US" dirty="0">
              <a:solidFill>
                <a:schemeClr val="bg1"/>
              </a:solidFill>
            </a:endParaRPr>
          </a:p>
        </p:txBody>
      </p:sp>
      <p:sp>
        <p:nvSpPr>
          <p:cNvPr id="18" name="TextBox 17">
            <a:extLst>
              <a:ext uri="{FF2B5EF4-FFF2-40B4-BE49-F238E27FC236}">
                <a16:creationId xmlns:a16="http://schemas.microsoft.com/office/drawing/2014/main" id="{8F319DA0-4183-FB4B-C86B-5A6CFE0040DD}"/>
              </a:ext>
            </a:extLst>
          </p:cNvPr>
          <p:cNvSpPr txBox="1"/>
          <p:nvPr/>
        </p:nvSpPr>
        <p:spPr>
          <a:xfrm>
            <a:off x="3339275" y="5569933"/>
            <a:ext cx="914400" cy="369332"/>
          </a:xfrm>
          <a:prstGeom prst="rect">
            <a:avLst/>
          </a:prstGeom>
          <a:noFill/>
        </p:spPr>
        <p:txBody>
          <a:bodyPr wrap="square" rtlCol="0">
            <a:spAutoFit/>
          </a:bodyPr>
          <a:lstStyle/>
          <a:p>
            <a:r>
              <a:rPr lang="en-IN" dirty="0">
                <a:solidFill>
                  <a:schemeClr val="bg1"/>
                </a:solidFill>
              </a:rPr>
              <a:t>ruby</a:t>
            </a:r>
            <a:endParaRPr lang="en-US" dirty="0">
              <a:solidFill>
                <a:schemeClr val="bg1"/>
              </a:solidFill>
            </a:endParaRPr>
          </a:p>
        </p:txBody>
      </p:sp>
    </p:spTree>
    <p:extLst>
      <p:ext uri="{BB962C8B-B14F-4D97-AF65-F5344CB8AC3E}">
        <p14:creationId xmlns:p14="http://schemas.microsoft.com/office/powerpoint/2010/main" val="308150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D1117"/>
          </a:solidFill>
        </p:spPr>
        <p:txBody>
          <a:bodyPr wrap="square" lIns="0" tIns="0" rIns="0" bIns="0" rtlCol="0"/>
          <a:lstStyle/>
          <a:p>
            <a:r>
              <a:rPr lang="en-US" sz="2400"/>
              <a:t>https://github.blog/2022-09-07-research-quantifying-github-copilots-impact-on-developer-productivity-and-happiness/</a:t>
            </a:r>
            <a:endParaRPr sz="2400"/>
          </a:p>
        </p:txBody>
      </p:sp>
      <p:sp>
        <p:nvSpPr>
          <p:cNvPr id="3" name="object 3"/>
          <p:cNvSpPr txBox="1">
            <a:spLocks noGrp="1"/>
          </p:cNvSpPr>
          <p:nvPr>
            <p:ph type="title"/>
          </p:nvPr>
        </p:nvSpPr>
        <p:spPr>
          <a:xfrm>
            <a:off x="851398" y="506476"/>
            <a:ext cx="10216901" cy="755762"/>
          </a:xfrm>
          <a:prstGeom prst="rect">
            <a:avLst/>
          </a:prstGeom>
        </p:spPr>
        <p:txBody>
          <a:bodyPr vert="horz" wrap="square" lIns="0" tIns="16933" rIns="0" bIns="0" rtlCol="0" anchor="ctr">
            <a:spAutoFit/>
          </a:bodyPr>
          <a:lstStyle/>
          <a:p>
            <a:pPr marL="16933" algn="ctr">
              <a:lnSpc>
                <a:spcPct val="100000"/>
              </a:lnSpc>
              <a:spcBef>
                <a:spcPts val="133"/>
              </a:spcBef>
            </a:pPr>
            <a:r>
              <a:rPr sz="4800" spc="-7" dirty="0">
                <a:solidFill>
                  <a:srgbClr val="FFFFFF"/>
                </a:solidFill>
                <a:latin typeface="Arial Rounded MT Bold" panose="020F0704030504030204" pitchFamily="34" charset="0"/>
                <a:cs typeface="Arial MT"/>
              </a:rPr>
              <a:t>Developers</a:t>
            </a:r>
            <a:r>
              <a:rPr sz="4800" spc="-40" dirty="0">
                <a:solidFill>
                  <a:srgbClr val="FFFFFF"/>
                </a:solidFill>
                <a:latin typeface="Arial Rounded MT Bold" panose="020F0704030504030204" pitchFamily="34" charset="0"/>
                <a:cs typeface="Arial MT"/>
              </a:rPr>
              <a:t> </a:t>
            </a:r>
            <a:r>
              <a:rPr sz="4800" spc="-7" dirty="0">
                <a:solidFill>
                  <a:srgbClr val="FFFFFF"/>
                </a:solidFill>
                <a:latin typeface="Arial Rounded MT Bold" panose="020F0704030504030204" pitchFamily="34" charset="0"/>
                <a:cs typeface="Arial MT"/>
              </a:rPr>
              <a:t>using</a:t>
            </a:r>
            <a:r>
              <a:rPr sz="4800" spc="-40" dirty="0">
                <a:solidFill>
                  <a:srgbClr val="FFFFFF"/>
                </a:solidFill>
                <a:latin typeface="Arial Rounded MT Bold" panose="020F0704030504030204" pitchFamily="34" charset="0"/>
                <a:cs typeface="Arial MT"/>
              </a:rPr>
              <a:t> </a:t>
            </a:r>
            <a:r>
              <a:rPr sz="4800" spc="-7" dirty="0">
                <a:solidFill>
                  <a:srgbClr val="FFFFFF"/>
                </a:solidFill>
                <a:latin typeface="Arial Rounded MT Bold" panose="020F0704030504030204" pitchFamily="34" charset="0"/>
                <a:cs typeface="Arial MT"/>
              </a:rPr>
              <a:t>GitHub</a:t>
            </a:r>
            <a:r>
              <a:rPr sz="4800" spc="-40" dirty="0">
                <a:solidFill>
                  <a:srgbClr val="FFFFFF"/>
                </a:solidFill>
                <a:latin typeface="Arial Rounded MT Bold" panose="020F0704030504030204" pitchFamily="34" charset="0"/>
                <a:cs typeface="Arial MT"/>
              </a:rPr>
              <a:t> </a:t>
            </a:r>
            <a:r>
              <a:rPr sz="4800" spc="-7" dirty="0">
                <a:solidFill>
                  <a:srgbClr val="FFFFFF"/>
                </a:solidFill>
                <a:latin typeface="Arial Rounded MT Bold" panose="020F0704030504030204" pitchFamily="34" charset="0"/>
                <a:cs typeface="Arial MT"/>
              </a:rPr>
              <a:t>Copilot…</a:t>
            </a:r>
            <a:endParaRPr sz="4800" dirty="0">
              <a:latin typeface="Arial Rounded MT Bold" panose="020F0704030504030204" pitchFamily="34" charset="0"/>
              <a:cs typeface="Arial MT"/>
            </a:endParaRPr>
          </a:p>
        </p:txBody>
      </p:sp>
      <p:sp>
        <p:nvSpPr>
          <p:cNvPr id="4" name="object 4"/>
          <p:cNvSpPr txBox="1"/>
          <p:nvPr/>
        </p:nvSpPr>
        <p:spPr>
          <a:xfrm>
            <a:off x="1686299" y="1999960"/>
            <a:ext cx="2279227" cy="1372171"/>
          </a:xfrm>
          <a:prstGeom prst="rect">
            <a:avLst/>
          </a:prstGeom>
        </p:spPr>
        <p:txBody>
          <a:bodyPr vert="horz" wrap="square" lIns="0" tIns="114300" rIns="0" bIns="0" rtlCol="0">
            <a:spAutoFit/>
          </a:bodyPr>
          <a:lstStyle/>
          <a:p>
            <a:pPr marL="1693" algn="ctr">
              <a:spcBef>
                <a:spcPts val="900"/>
              </a:spcBef>
            </a:pPr>
            <a:r>
              <a:rPr sz="6400" spc="-7" dirty="0">
                <a:solidFill>
                  <a:srgbClr val="A371F6"/>
                </a:solidFill>
                <a:latin typeface="Arial MT"/>
                <a:cs typeface="Arial MT"/>
              </a:rPr>
              <a:t>88%</a:t>
            </a:r>
            <a:endParaRPr sz="6400" dirty="0">
              <a:latin typeface="Arial MT"/>
              <a:cs typeface="Arial MT"/>
            </a:endParaRPr>
          </a:p>
          <a:p>
            <a:pPr algn="ctr">
              <a:spcBef>
                <a:spcPts val="193"/>
              </a:spcBef>
            </a:pPr>
            <a:r>
              <a:rPr sz="1600" dirty="0">
                <a:solidFill>
                  <a:srgbClr val="8A949D"/>
                </a:solidFill>
                <a:latin typeface="Arial MT"/>
                <a:cs typeface="Arial MT"/>
              </a:rPr>
              <a:t>…have</a:t>
            </a:r>
            <a:r>
              <a:rPr sz="1600" spc="-73" dirty="0">
                <a:solidFill>
                  <a:srgbClr val="8A949D"/>
                </a:solidFill>
                <a:latin typeface="Arial MT"/>
                <a:cs typeface="Arial MT"/>
              </a:rPr>
              <a:t> </a:t>
            </a:r>
            <a:r>
              <a:rPr sz="1600" spc="-7" dirty="0">
                <a:solidFill>
                  <a:srgbClr val="8A949D"/>
                </a:solidFill>
                <a:latin typeface="Arial MT"/>
                <a:cs typeface="Arial MT"/>
              </a:rPr>
              <a:t>faster</a:t>
            </a:r>
            <a:r>
              <a:rPr sz="1600" spc="-67" dirty="0">
                <a:solidFill>
                  <a:srgbClr val="8A949D"/>
                </a:solidFill>
                <a:latin typeface="Arial MT"/>
                <a:cs typeface="Arial MT"/>
              </a:rPr>
              <a:t> </a:t>
            </a:r>
            <a:r>
              <a:rPr sz="1600" dirty="0">
                <a:solidFill>
                  <a:srgbClr val="8A949D"/>
                </a:solidFill>
                <a:latin typeface="Arial MT"/>
                <a:cs typeface="Arial MT"/>
              </a:rPr>
              <a:t>completion</a:t>
            </a:r>
            <a:endParaRPr sz="1600" dirty="0">
              <a:latin typeface="Arial MT"/>
              <a:cs typeface="Arial MT"/>
            </a:endParaRPr>
          </a:p>
        </p:txBody>
      </p:sp>
      <p:sp>
        <p:nvSpPr>
          <p:cNvPr id="5" name="object 5"/>
          <p:cNvSpPr txBox="1"/>
          <p:nvPr/>
        </p:nvSpPr>
        <p:spPr>
          <a:xfrm>
            <a:off x="4951578" y="1999961"/>
            <a:ext cx="2286847" cy="1618392"/>
          </a:xfrm>
          <a:prstGeom prst="rect">
            <a:avLst/>
          </a:prstGeom>
        </p:spPr>
        <p:txBody>
          <a:bodyPr vert="horz" wrap="square" lIns="0" tIns="114300" rIns="0" bIns="0" rtlCol="0">
            <a:spAutoFit/>
          </a:bodyPr>
          <a:lstStyle/>
          <a:p>
            <a:pPr marL="1693" algn="ctr">
              <a:spcBef>
                <a:spcPts val="900"/>
              </a:spcBef>
            </a:pPr>
            <a:r>
              <a:rPr sz="6400" spc="-7" dirty="0">
                <a:solidFill>
                  <a:srgbClr val="A371F6"/>
                </a:solidFill>
                <a:latin typeface="Arial MT"/>
                <a:cs typeface="Arial MT"/>
              </a:rPr>
              <a:t>87%</a:t>
            </a:r>
            <a:endParaRPr sz="6400" dirty="0">
              <a:latin typeface="Arial MT"/>
              <a:cs typeface="Arial MT"/>
            </a:endParaRPr>
          </a:p>
          <a:p>
            <a:pPr marL="16933" marR="6773" algn="ctr">
              <a:spcBef>
                <a:spcPts val="193"/>
              </a:spcBef>
            </a:pPr>
            <a:r>
              <a:rPr sz="1600" dirty="0">
                <a:solidFill>
                  <a:srgbClr val="8A949D"/>
                </a:solidFill>
                <a:latin typeface="Arial MT"/>
                <a:cs typeface="Arial MT"/>
              </a:rPr>
              <a:t>…exert</a:t>
            </a:r>
            <a:r>
              <a:rPr sz="1600" spc="-47" dirty="0">
                <a:solidFill>
                  <a:srgbClr val="8A949D"/>
                </a:solidFill>
                <a:latin typeface="Arial MT"/>
                <a:cs typeface="Arial MT"/>
              </a:rPr>
              <a:t> </a:t>
            </a:r>
            <a:r>
              <a:rPr sz="1600" spc="-7" dirty="0">
                <a:solidFill>
                  <a:srgbClr val="8A949D"/>
                </a:solidFill>
                <a:latin typeface="Arial MT"/>
                <a:cs typeface="Arial MT"/>
              </a:rPr>
              <a:t>less</a:t>
            </a:r>
            <a:r>
              <a:rPr sz="1600" spc="-40" dirty="0">
                <a:solidFill>
                  <a:srgbClr val="8A949D"/>
                </a:solidFill>
                <a:latin typeface="Arial MT"/>
                <a:cs typeface="Arial MT"/>
              </a:rPr>
              <a:t> </a:t>
            </a:r>
            <a:r>
              <a:rPr sz="1600" dirty="0">
                <a:solidFill>
                  <a:srgbClr val="8A949D"/>
                </a:solidFill>
                <a:latin typeface="Arial MT"/>
                <a:cs typeface="Arial MT"/>
              </a:rPr>
              <a:t>mental</a:t>
            </a:r>
            <a:r>
              <a:rPr sz="1600" spc="-47" dirty="0">
                <a:solidFill>
                  <a:srgbClr val="8A949D"/>
                </a:solidFill>
                <a:latin typeface="Arial MT"/>
                <a:cs typeface="Arial MT"/>
              </a:rPr>
              <a:t> </a:t>
            </a:r>
            <a:r>
              <a:rPr sz="1600" spc="-13" dirty="0">
                <a:solidFill>
                  <a:srgbClr val="8A949D"/>
                </a:solidFill>
                <a:latin typeface="Arial MT"/>
                <a:cs typeface="Arial MT"/>
              </a:rPr>
              <a:t>effort </a:t>
            </a:r>
            <a:r>
              <a:rPr sz="1600" spc="-420" dirty="0">
                <a:solidFill>
                  <a:srgbClr val="8A949D"/>
                </a:solidFill>
                <a:latin typeface="Arial MT"/>
                <a:cs typeface="Arial MT"/>
              </a:rPr>
              <a:t> </a:t>
            </a:r>
            <a:r>
              <a:rPr sz="1600" spc="-7" dirty="0">
                <a:solidFill>
                  <a:srgbClr val="8A949D"/>
                </a:solidFill>
                <a:latin typeface="Arial MT"/>
                <a:cs typeface="Arial MT"/>
              </a:rPr>
              <a:t>on</a:t>
            </a:r>
            <a:r>
              <a:rPr sz="1600" spc="-20" dirty="0">
                <a:solidFill>
                  <a:srgbClr val="8A949D"/>
                </a:solidFill>
                <a:latin typeface="Arial MT"/>
                <a:cs typeface="Arial MT"/>
              </a:rPr>
              <a:t> </a:t>
            </a:r>
            <a:r>
              <a:rPr sz="1600" dirty="0">
                <a:solidFill>
                  <a:srgbClr val="8A949D"/>
                </a:solidFill>
                <a:latin typeface="Arial MT"/>
                <a:cs typeface="Arial MT"/>
              </a:rPr>
              <a:t>repetitive</a:t>
            </a:r>
            <a:r>
              <a:rPr sz="1600" spc="-13" dirty="0">
                <a:solidFill>
                  <a:srgbClr val="8A949D"/>
                </a:solidFill>
                <a:latin typeface="Arial MT"/>
                <a:cs typeface="Arial MT"/>
              </a:rPr>
              <a:t> </a:t>
            </a:r>
            <a:r>
              <a:rPr sz="1600" spc="-7" dirty="0">
                <a:solidFill>
                  <a:srgbClr val="8A949D"/>
                </a:solidFill>
                <a:latin typeface="Arial MT"/>
                <a:cs typeface="Arial MT"/>
              </a:rPr>
              <a:t>tasks</a:t>
            </a:r>
            <a:endParaRPr sz="1600" dirty="0">
              <a:latin typeface="Arial MT"/>
              <a:cs typeface="Arial MT"/>
            </a:endParaRPr>
          </a:p>
        </p:txBody>
      </p:sp>
      <p:sp>
        <p:nvSpPr>
          <p:cNvPr id="6" name="object 6"/>
          <p:cNvSpPr txBox="1"/>
          <p:nvPr/>
        </p:nvSpPr>
        <p:spPr>
          <a:xfrm>
            <a:off x="8534605" y="1999960"/>
            <a:ext cx="1660313" cy="1618392"/>
          </a:xfrm>
          <a:prstGeom prst="rect">
            <a:avLst/>
          </a:prstGeom>
        </p:spPr>
        <p:txBody>
          <a:bodyPr vert="horz" wrap="square" lIns="0" tIns="114300" rIns="0" bIns="0" rtlCol="0">
            <a:spAutoFit/>
          </a:bodyPr>
          <a:lstStyle/>
          <a:p>
            <a:pPr algn="ctr">
              <a:spcBef>
                <a:spcPts val="900"/>
              </a:spcBef>
            </a:pPr>
            <a:r>
              <a:rPr sz="6400" spc="-7" dirty="0">
                <a:solidFill>
                  <a:srgbClr val="A371F6"/>
                </a:solidFill>
                <a:latin typeface="Arial MT"/>
                <a:cs typeface="Arial MT"/>
              </a:rPr>
              <a:t>77%</a:t>
            </a:r>
            <a:endParaRPr sz="6400" dirty="0">
              <a:latin typeface="Arial MT"/>
              <a:cs typeface="Arial MT"/>
            </a:endParaRPr>
          </a:p>
          <a:p>
            <a:pPr marL="22013" marR="13546" algn="ctr">
              <a:spcBef>
                <a:spcPts val="193"/>
              </a:spcBef>
            </a:pPr>
            <a:r>
              <a:rPr sz="1600" dirty="0">
                <a:solidFill>
                  <a:srgbClr val="8A949D"/>
                </a:solidFill>
                <a:latin typeface="Arial MT"/>
                <a:cs typeface="Arial MT"/>
              </a:rPr>
              <a:t>…spend</a:t>
            </a:r>
            <a:r>
              <a:rPr sz="1600" spc="-67" dirty="0">
                <a:solidFill>
                  <a:srgbClr val="8A949D"/>
                </a:solidFill>
                <a:latin typeface="Arial MT"/>
                <a:cs typeface="Arial MT"/>
              </a:rPr>
              <a:t> </a:t>
            </a:r>
            <a:r>
              <a:rPr sz="1600" spc="-7" dirty="0">
                <a:solidFill>
                  <a:srgbClr val="8A949D"/>
                </a:solidFill>
                <a:latin typeface="Arial MT"/>
                <a:cs typeface="Arial MT"/>
              </a:rPr>
              <a:t>less</a:t>
            </a:r>
            <a:r>
              <a:rPr sz="1600" spc="-67" dirty="0">
                <a:solidFill>
                  <a:srgbClr val="8A949D"/>
                </a:solidFill>
                <a:latin typeface="Arial MT"/>
                <a:cs typeface="Arial MT"/>
              </a:rPr>
              <a:t> </a:t>
            </a:r>
            <a:r>
              <a:rPr sz="1600" spc="-7" dirty="0">
                <a:solidFill>
                  <a:srgbClr val="8A949D"/>
                </a:solidFill>
                <a:latin typeface="Arial MT"/>
                <a:cs typeface="Arial MT"/>
              </a:rPr>
              <a:t>time </a:t>
            </a:r>
            <a:r>
              <a:rPr sz="1600" spc="-427" dirty="0">
                <a:solidFill>
                  <a:srgbClr val="8A949D"/>
                </a:solidFill>
                <a:latin typeface="Arial MT"/>
                <a:cs typeface="Arial MT"/>
              </a:rPr>
              <a:t> </a:t>
            </a:r>
            <a:r>
              <a:rPr sz="1600" dirty="0">
                <a:solidFill>
                  <a:srgbClr val="8A949D"/>
                </a:solidFill>
                <a:latin typeface="Arial MT"/>
                <a:cs typeface="Arial MT"/>
              </a:rPr>
              <a:t>searching</a:t>
            </a:r>
            <a:endParaRPr sz="1600" dirty="0">
              <a:latin typeface="Arial MT"/>
              <a:cs typeface="Arial MT"/>
            </a:endParaRPr>
          </a:p>
        </p:txBody>
      </p:sp>
      <p:sp>
        <p:nvSpPr>
          <p:cNvPr id="7" name="object 7"/>
          <p:cNvSpPr txBox="1"/>
          <p:nvPr/>
        </p:nvSpPr>
        <p:spPr>
          <a:xfrm>
            <a:off x="1776785" y="4238677"/>
            <a:ext cx="2098040" cy="1372171"/>
          </a:xfrm>
          <a:prstGeom prst="rect">
            <a:avLst/>
          </a:prstGeom>
        </p:spPr>
        <p:txBody>
          <a:bodyPr vert="horz" wrap="square" lIns="0" tIns="114300" rIns="0" bIns="0" rtlCol="0">
            <a:spAutoFit/>
          </a:bodyPr>
          <a:lstStyle/>
          <a:p>
            <a:pPr marL="1693" algn="ctr">
              <a:spcBef>
                <a:spcPts val="900"/>
              </a:spcBef>
            </a:pPr>
            <a:r>
              <a:rPr sz="6400" spc="-7" dirty="0">
                <a:solidFill>
                  <a:srgbClr val="A371F6"/>
                </a:solidFill>
                <a:latin typeface="Arial MT"/>
                <a:cs typeface="Arial MT"/>
              </a:rPr>
              <a:t>73%</a:t>
            </a:r>
            <a:endParaRPr sz="6400" dirty="0">
              <a:latin typeface="Arial MT"/>
              <a:cs typeface="Arial MT"/>
            </a:endParaRPr>
          </a:p>
          <a:p>
            <a:pPr algn="ctr">
              <a:spcBef>
                <a:spcPts val="193"/>
              </a:spcBef>
            </a:pPr>
            <a:r>
              <a:rPr sz="1600" dirty="0">
                <a:solidFill>
                  <a:srgbClr val="8A949D"/>
                </a:solidFill>
                <a:latin typeface="Arial MT"/>
                <a:cs typeface="Arial MT"/>
              </a:rPr>
              <a:t>…stay</a:t>
            </a:r>
            <a:r>
              <a:rPr sz="1600" spc="-40" dirty="0">
                <a:solidFill>
                  <a:srgbClr val="8A949D"/>
                </a:solidFill>
                <a:latin typeface="Arial MT"/>
                <a:cs typeface="Arial MT"/>
              </a:rPr>
              <a:t> </a:t>
            </a:r>
            <a:r>
              <a:rPr sz="1600" dirty="0">
                <a:solidFill>
                  <a:srgbClr val="8A949D"/>
                </a:solidFill>
                <a:latin typeface="Arial MT"/>
                <a:cs typeface="Arial MT"/>
              </a:rPr>
              <a:t>more</a:t>
            </a:r>
            <a:r>
              <a:rPr sz="1600" spc="-33" dirty="0">
                <a:solidFill>
                  <a:srgbClr val="8A949D"/>
                </a:solidFill>
                <a:latin typeface="Arial MT"/>
                <a:cs typeface="Arial MT"/>
              </a:rPr>
              <a:t> </a:t>
            </a:r>
            <a:r>
              <a:rPr sz="1600" spc="-7" dirty="0">
                <a:solidFill>
                  <a:srgbClr val="8A949D"/>
                </a:solidFill>
                <a:latin typeface="Arial MT"/>
                <a:cs typeface="Arial MT"/>
              </a:rPr>
              <a:t>in</a:t>
            </a:r>
            <a:r>
              <a:rPr sz="1600" spc="-40" dirty="0">
                <a:solidFill>
                  <a:srgbClr val="8A949D"/>
                </a:solidFill>
                <a:latin typeface="Arial MT"/>
                <a:cs typeface="Arial MT"/>
              </a:rPr>
              <a:t> </a:t>
            </a:r>
            <a:r>
              <a:rPr sz="1600" spc="-7" dirty="0">
                <a:solidFill>
                  <a:srgbClr val="8A949D"/>
                </a:solidFill>
                <a:latin typeface="Arial MT"/>
                <a:cs typeface="Arial MT"/>
              </a:rPr>
              <a:t>the</a:t>
            </a:r>
            <a:r>
              <a:rPr sz="1600" spc="-33" dirty="0">
                <a:solidFill>
                  <a:srgbClr val="8A949D"/>
                </a:solidFill>
                <a:latin typeface="Arial MT"/>
                <a:cs typeface="Arial MT"/>
              </a:rPr>
              <a:t> </a:t>
            </a:r>
            <a:r>
              <a:rPr sz="1600" spc="-7" dirty="0">
                <a:solidFill>
                  <a:srgbClr val="8A949D"/>
                </a:solidFill>
                <a:latin typeface="Arial MT"/>
                <a:cs typeface="Arial MT"/>
              </a:rPr>
              <a:t>flow</a:t>
            </a:r>
            <a:endParaRPr sz="1600" dirty="0">
              <a:latin typeface="Arial MT"/>
              <a:cs typeface="Arial MT"/>
            </a:endParaRPr>
          </a:p>
        </p:txBody>
      </p:sp>
      <p:sp>
        <p:nvSpPr>
          <p:cNvPr id="8" name="object 8"/>
          <p:cNvSpPr txBox="1"/>
          <p:nvPr/>
        </p:nvSpPr>
        <p:spPr>
          <a:xfrm>
            <a:off x="5017508" y="4238676"/>
            <a:ext cx="2153920" cy="1618392"/>
          </a:xfrm>
          <a:prstGeom prst="rect">
            <a:avLst/>
          </a:prstGeom>
        </p:spPr>
        <p:txBody>
          <a:bodyPr vert="horz" wrap="square" lIns="0" tIns="114300" rIns="0" bIns="0" rtlCol="0">
            <a:spAutoFit/>
          </a:bodyPr>
          <a:lstStyle/>
          <a:p>
            <a:pPr marL="3387" algn="ctr">
              <a:spcBef>
                <a:spcPts val="900"/>
              </a:spcBef>
            </a:pPr>
            <a:r>
              <a:rPr sz="6400" spc="-7" dirty="0">
                <a:solidFill>
                  <a:srgbClr val="A371F6"/>
                </a:solidFill>
                <a:latin typeface="Arial MT"/>
                <a:cs typeface="Arial MT"/>
              </a:rPr>
              <a:t>60%</a:t>
            </a:r>
            <a:endParaRPr sz="6400" dirty="0">
              <a:latin typeface="Arial MT"/>
              <a:cs typeface="Arial MT"/>
            </a:endParaRPr>
          </a:p>
          <a:p>
            <a:pPr marL="16086" marR="6773" algn="ctr">
              <a:spcBef>
                <a:spcPts val="193"/>
              </a:spcBef>
            </a:pPr>
            <a:r>
              <a:rPr sz="1600" dirty="0">
                <a:solidFill>
                  <a:srgbClr val="8A949D"/>
                </a:solidFill>
                <a:latin typeface="Arial MT"/>
                <a:cs typeface="Arial MT"/>
              </a:rPr>
              <a:t>…are</a:t>
            </a:r>
            <a:r>
              <a:rPr sz="1600" spc="-47" dirty="0">
                <a:solidFill>
                  <a:srgbClr val="8A949D"/>
                </a:solidFill>
                <a:latin typeface="Arial MT"/>
                <a:cs typeface="Arial MT"/>
              </a:rPr>
              <a:t> </a:t>
            </a:r>
            <a:r>
              <a:rPr sz="1600" dirty="0">
                <a:solidFill>
                  <a:srgbClr val="8A949D"/>
                </a:solidFill>
                <a:latin typeface="Arial MT"/>
                <a:cs typeface="Arial MT"/>
              </a:rPr>
              <a:t>more</a:t>
            </a:r>
            <a:r>
              <a:rPr sz="1600" spc="-47" dirty="0">
                <a:solidFill>
                  <a:srgbClr val="8A949D"/>
                </a:solidFill>
                <a:latin typeface="Arial MT"/>
                <a:cs typeface="Arial MT"/>
              </a:rPr>
              <a:t> </a:t>
            </a:r>
            <a:r>
              <a:rPr sz="1600" spc="-7" dirty="0">
                <a:solidFill>
                  <a:srgbClr val="8A949D"/>
                </a:solidFill>
                <a:latin typeface="Arial MT"/>
                <a:cs typeface="Arial MT"/>
              </a:rPr>
              <a:t>fulfilled</a:t>
            </a:r>
            <a:r>
              <a:rPr sz="1600" spc="-47" dirty="0">
                <a:solidFill>
                  <a:srgbClr val="8A949D"/>
                </a:solidFill>
                <a:latin typeface="Arial MT"/>
                <a:cs typeface="Arial MT"/>
              </a:rPr>
              <a:t> </a:t>
            </a:r>
            <a:r>
              <a:rPr sz="1600" spc="-7" dirty="0">
                <a:solidFill>
                  <a:srgbClr val="8A949D"/>
                </a:solidFill>
                <a:latin typeface="Arial MT"/>
                <a:cs typeface="Arial MT"/>
              </a:rPr>
              <a:t>with </a:t>
            </a:r>
            <a:r>
              <a:rPr sz="1600" spc="-427" dirty="0">
                <a:solidFill>
                  <a:srgbClr val="8A949D"/>
                </a:solidFill>
                <a:latin typeface="Arial MT"/>
                <a:cs typeface="Arial MT"/>
              </a:rPr>
              <a:t> </a:t>
            </a:r>
            <a:r>
              <a:rPr sz="1600" spc="-7" dirty="0">
                <a:solidFill>
                  <a:srgbClr val="8A949D"/>
                </a:solidFill>
                <a:latin typeface="Arial MT"/>
                <a:cs typeface="Arial MT"/>
              </a:rPr>
              <a:t>[their]</a:t>
            </a:r>
            <a:r>
              <a:rPr sz="1600" spc="-13" dirty="0">
                <a:solidFill>
                  <a:srgbClr val="8A949D"/>
                </a:solidFill>
                <a:latin typeface="Arial MT"/>
                <a:cs typeface="Arial MT"/>
              </a:rPr>
              <a:t> </a:t>
            </a:r>
            <a:r>
              <a:rPr sz="1600" spc="-7" dirty="0">
                <a:solidFill>
                  <a:srgbClr val="8A949D"/>
                </a:solidFill>
                <a:latin typeface="Arial MT"/>
                <a:cs typeface="Arial MT"/>
              </a:rPr>
              <a:t>job</a:t>
            </a:r>
            <a:endParaRPr sz="1600" dirty="0">
              <a:latin typeface="Arial MT"/>
              <a:cs typeface="Arial MT"/>
            </a:endParaRPr>
          </a:p>
        </p:txBody>
      </p:sp>
      <p:sp>
        <p:nvSpPr>
          <p:cNvPr id="9" name="object 9"/>
          <p:cNvSpPr txBox="1"/>
          <p:nvPr/>
        </p:nvSpPr>
        <p:spPr>
          <a:xfrm>
            <a:off x="8433253" y="4238676"/>
            <a:ext cx="1860127" cy="1618392"/>
          </a:xfrm>
          <a:prstGeom prst="rect">
            <a:avLst/>
          </a:prstGeom>
        </p:spPr>
        <p:txBody>
          <a:bodyPr vert="horz" wrap="square" lIns="0" tIns="114300" rIns="0" bIns="0" rtlCol="0">
            <a:spAutoFit/>
          </a:bodyPr>
          <a:lstStyle/>
          <a:p>
            <a:pPr marL="3387" algn="ctr">
              <a:spcBef>
                <a:spcPts val="900"/>
              </a:spcBef>
            </a:pPr>
            <a:r>
              <a:rPr sz="6400" spc="-7" dirty="0">
                <a:solidFill>
                  <a:srgbClr val="A371F6"/>
                </a:solidFill>
                <a:latin typeface="Arial MT"/>
                <a:cs typeface="Arial MT"/>
              </a:rPr>
              <a:t>59%</a:t>
            </a:r>
            <a:endParaRPr sz="6400" dirty="0">
              <a:latin typeface="Arial MT"/>
              <a:cs typeface="Arial MT"/>
            </a:endParaRPr>
          </a:p>
          <a:p>
            <a:pPr marL="16086" marR="6773" algn="ctr">
              <a:spcBef>
                <a:spcPts val="193"/>
              </a:spcBef>
            </a:pPr>
            <a:r>
              <a:rPr sz="1600" dirty="0">
                <a:solidFill>
                  <a:srgbClr val="8A949D"/>
                </a:solidFill>
                <a:latin typeface="Arial MT"/>
                <a:cs typeface="Arial MT"/>
              </a:rPr>
              <a:t>…are</a:t>
            </a:r>
            <a:r>
              <a:rPr sz="1600" spc="-67" dirty="0">
                <a:solidFill>
                  <a:srgbClr val="8A949D"/>
                </a:solidFill>
                <a:latin typeface="Arial MT"/>
                <a:cs typeface="Arial MT"/>
              </a:rPr>
              <a:t> </a:t>
            </a:r>
            <a:r>
              <a:rPr sz="1600" spc="-7" dirty="0">
                <a:solidFill>
                  <a:srgbClr val="8A949D"/>
                </a:solidFill>
                <a:latin typeface="Arial MT"/>
                <a:cs typeface="Arial MT"/>
              </a:rPr>
              <a:t>less</a:t>
            </a:r>
            <a:r>
              <a:rPr sz="1600" spc="-67" dirty="0">
                <a:solidFill>
                  <a:srgbClr val="8A949D"/>
                </a:solidFill>
                <a:latin typeface="Arial MT"/>
                <a:cs typeface="Arial MT"/>
              </a:rPr>
              <a:t> </a:t>
            </a:r>
            <a:r>
              <a:rPr sz="1600" spc="-7" dirty="0">
                <a:solidFill>
                  <a:srgbClr val="8A949D"/>
                </a:solidFill>
                <a:latin typeface="Arial MT"/>
                <a:cs typeface="Arial MT"/>
              </a:rPr>
              <a:t>frustrated </a:t>
            </a:r>
            <a:r>
              <a:rPr sz="1600" spc="-420" dirty="0">
                <a:solidFill>
                  <a:srgbClr val="8A949D"/>
                </a:solidFill>
                <a:latin typeface="Arial MT"/>
                <a:cs typeface="Arial MT"/>
              </a:rPr>
              <a:t> </a:t>
            </a:r>
            <a:r>
              <a:rPr sz="1600" spc="-7" dirty="0">
                <a:solidFill>
                  <a:srgbClr val="8A949D"/>
                </a:solidFill>
                <a:latin typeface="Arial MT"/>
                <a:cs typeface="Arial MT"/>
              </a:rPr>
              <a:t>when</a:t>
            </a:r>
            <a:r>
              <a:rPr sz="1600" spc="-20" dirty="0">
                <a:solidFill>
                  <a:srgbClr val="8A949D"/>
                </a:solidFill>
                <a:latin typeface="Arial MT"/>
                <a:cs typeface="Arial MT"/>
              </a:rPr>
              <a:t> </a:t>
            </a:r>
            <a:r>
              <a:rPr sz="1600" dirty="0">
                <a:solidFill>
                  <a:srgbClr val="8A949D"/>
                </a:solidFill>
                <a:latin typeface="Arial MT"/>
                <a:cs typeface="Arial MT"/>
              </a:rPr>
              <a:t>coding</a:t>
            </a:r>
            <a:endParaRPr sz="1600" dirty="0">
              <a:latin typeface="Arial MT"/>
              <a:cs typeface="Arial MT"/>
            </a:endParaRPr>
          </a:p>
        </p:txBody>
      </p:sp>
      <p:sp>
        <p:nvSpPr>
          <p:cNvPr id="10" name="object 10"/>
          <p:cNvSpPr/>
          <p:nvPr/>
        </p:nvSpPr>
        <p:spPr>
          <a:xfrm>
            <a:off x="1124199" y="1921767"/>
            <a:ext cx="9944100" cy="4213860"/>
          </a:xfrm>
          <a:custGeom>
            <a:avLst/>
            <a:gdLst/>
            <a:ahLst/>
            <a:cxnLst/>
            <a:rect l="l" t="t" r="r" b="b"/>
            <a:pathLst>
              <a:path w="7458075" h="3160395">
                <a:moveTo>
                  <a:pt x="0" y="1579949"/>
                </a:moveTo>
                <a:lnTo>
                  <a:pt x="7457699" y="1579949"/>
                </a:lnTo>
              </a:path>
              <a:path w="7458075" h="3160395">
                <a:moveTo>
                  <a:pt x="2502980" y="0"/>
                </a:moveTo>
                <a:lnTo>
                  <a:pt x="2502980" y="3159899"/>
                </a:lnTo>
              </a:path>
              <a:path w="7458075" h="3160395">
                <a:moveTo>
                  <a:pt x="4954694" y="0"/>
                </a:moveTo>
                <a:lnTo>
                  <a:pt x="4954694" y="3159899"/>
                </a:lnTo>
              </a:path>
            </a:pathLst>
          </a:custGeom>
          <a:ln w="9524">
            <a:solidFill>
              <a:srgbClr val="666666"/>
            </a:solidFill>
          </a:ln>
        </p:spPr>
        <p:txBody>
          <a:bodyPr wrap="square" lIns="0" tIns="0" rIns="0" bIns="0" rtlCol="0"/>
          <a:lstStyle/>
          <a:p>
            <a:endParaRPr sz="2400"/>
          </a:p>
        </p:txBody>
      </p:sp>
      <p:sp>
        <p:nvSpPr>
          <p:cNvPr id="12" name="TextBox 11">
            <a:extLst>
              <a:ext uri="{FF2B5EF4-FFF2-40B4-BE49-F238E27FC236}">
                <a16:creationId xmlns:a16="http://schemas.microsoft.com/office/drawing/2014/main" id="{A1A8C3FB-F33E-408D-99A5-9CC7622AA0ED}"/>
              </a:ext>
            </a:extLst>
          </p:cNvPr>
          <p:cNvSpPr txBox="1"/>
          <p:nvPr/>
        </p:nvSpPr>
        <p:spPr>
          <a:xfrm>
            <a:off x="6269596" y="6249690"/>
            <a:ext cx="6187440" cy="646331"/>
          </a:xfrm>
          <a:prstGeom prst="rect">
            <a:avLst/>
          </a:prstGeom>
          <a:noFill/>
        </p:spPr>
        <p:txBody>
          <a:bodyPr wrap="square">
            <a:spAutoFit/>
          </a:bodyPr>
          <a:lstStyle/>
          <a:p>
            <a:r>
              <a:rPr lang="en-US" dirty="0">
                <a:solidFill>
                  <a:srgbClr val="8A8A8A"/>
                </a:solidFill>
              </a:rPr>
              <a:t>https://github.blog/2022-09-07-research-quantifying-github-copilots-impact-on-developer-productivity-and-happiness/</a:t>
            </a:r>
          </a:p>
        </p:txBody>
      </p:sp>
    </p:spTree>
    <p:extLst>
      <p:ext uri="{BB962C8B-B14F-4D97-AF65-F5344CB8AC3E}">
        <p14:creationId xmlns:p14="http://schemas.microsoft.com/office/powerpoint/2010/main" val="127116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19B6720E-41D9-0778-ACEC-89A50C04D443}"/>
              </a:ext>
            </a:extLst>
          </p:cNvPr>
          <p:cNvSpPr txBox="1"/>
          <p:nvPr/>
        </p:nvSpPr>
        <p:spPr>
          <a:xfrm>
            <a:off x="177800" y="2210984"/>
            <a:ext cx="11264900" cy="2677656"/>
          </a:xfrm>
          <a:prstGeom prst="rect">
            <a:avLst/>
          </a:prstGeom>
          <a:noFill/>
        </p:spPr>
        <p:txBody>
          <a:bodyPr wrap="square">
            <a:spAutoFit/>
          </a:bodyPr>
          <a:lstStyle/>
          <a:p>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GitHub Copilot employs pattern recognition to </a:t>
            </a:r>
            <a:r>
              <a:rPr lang="en-IN" sz="2800" b="0" i="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analyze</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and understand the code being written, allowing it to offer relevant code suggestions and completions based on recognized coding patterns and structures. This helps developers write code more efficiently and in accordance with established practices.</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E3D40FA0-436E-5FEF-C3B7-582F922CBB45}"/>
              </a:ext>
            </a:extLst>
          </p:cNvPr>
          <p:cNvPicPr>
            <a:picLocks noChangeAspect="1"/>
          </p:cNvPicPr>
          <p:nvPr/>
        </p:nvPicPr>
        <p:blipFill>
          <a:blip r:embed="rId5"/>
          <a:stretch>
            <a:fillRect/>
          </a:stretch>
        </p:blipFill>
        <p:spPr>
          <a:xfrm>
            <a:off x="2901419" y="333813"/>
            <a:ext cx="6389162" cy="1280271"/>
          </a:xfrm>
          <a:prstGeom prst="rect">
            <a:avLst/>
          </a:prstGeom>
        </p:spPr>
      </p:pic>
    </p:spTree>
    <p:extLst>
      <p:ext uri="{BB962C8B-B14F-4D97-AF65-F5344CB8AC3E}">
        <p14:creationId xmlns:p14="http://schemas.microsoft.com/office/powerpoint/2010/main" val="421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F7F5DD3-1C79-8686-336C-08887E4D94E6}"/>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5763E96C-1EAB-5485-26D0-788823623526}"/>
              </a:ext>
            </a:extLst>
          </p:cNvPr>
          <p:cNvSpPr txBox="1"/>
          <p:nvPr/>
        </p:nvSpPr>
        <p:spPr>
          <a:xfrm>
            <a:off x="3048000" y="0"/>
            <a:ext cx="6096000" cy="830997"/>
          </a:xfrm>
          <a:prstGeom prst="rect">
            <a:avLst/>
          </a:prstGeom>
          <a:noFill/>
        </p:spPr>
        <p:txBody>
          <a:bodyPr wrap="square">
            <a:spAutoFit/>
          </a:bodyPr>
          <a:lstStyle/>
          <a:p>
            <a:r>
              <a:rPr lang="en-US" sz="4800" spc="-10" dirty="0">
                <a:solidFill>
                  <a:srgbClr val="FDFFFD"/>
                </a:solidFill>
                <a:latin typeface="Arial Rounded MT Bold" panose="020F0704030504030204" pitchFamily="34" charset="0"/>
              </a:rPr>
              <a:t>Pattern</a:t>
            </a:r>
            <a:r>
              <a:rPr lang="en-US" sz="4800" spc="-100" dirty="0">
                <a:solidFill>
                  <a:srgbClr val="FDFFFD"/>
                </a:solidFill>
                <a:latin typeface="Arial Rounded MT Bold" panose="020F0704030504030204" pitchFamily="34" charset="0"/>
              </a:rPr>
              <a:t> </a:t>
            </a:r>
            <a:r>
              <a:rPr lang="en-US" sz="4800" spc="-5" dirty="0">
                <a:solidFill>
                  <a:srgbClr val="FDFFFD"/>
                </a:solidFill>
                <a:latin typeface="Arial Rounded MT Bold" panose="020F0704030504030204" pitchFamily="34" charset="0"/>
              </a:rPr>
              <a:t>recognition</a:t>
            </a:r>
            <a:endParaRPr lang="en-US" sz="4800" dirty="0">
              <a:latin typeface="Arial Rounded MT Bold" panose="020F0704030504030204" pitchFamily="34" charset="0"/>
            </a:endParaRPr>
          </a:p>
        </p:txBody>
      </p:sp>
      <p:grpSp>
        <p:nvGrpSpPr>
          <p:cNvPr id="8" name="object 3">
            <a:extLst>
              <a:ext uri="{FF2B5EF4-FFF2-40B4-BE49-F238E27FC236}">
                <a16:creationId xmlns:a16="http://schemas.microsoft.com/office/drawing/2014/main" id="{A106C43F-2F87-6ADC-69DD-DE7D34D96333}"/>
              </a:ext>
            </a:extLst>
          </p:cNvPr>
          <p:cNvGrpSpPr/>
          <p:nvPr/>
        </p:nvGrpSpPr>
        <p:grpSpPr>
          <a:xfrm>
            <a:off x="0" y="1460398"/>
            <a:ext cx="10953750" cy="4743450"/>
            <a:chOff x="319625" y="1301999"/>
            <a:chExt cx="8552815" cy="3218815"/>
          </a:xfrm>
        </p:grpSpPr>
        <p:pic>
          <p:nvPicPr>
            <p:cNvPr id="9" name="object 4">
              <a:extLst>
                <a:ext uri="{FF2B5EF4-FFF2-40B4-BE49-F238E27FC236}">
                  <a16:creationId xmlns:a16="http://schemas.microsoft.com/office/drawing/2014/main" id="{A1E3D735-609D-0586-5E80-5A6EFAF5D0E1}"/>
                </a:ext>
              </a:extLst>
            </p:cNvPr>
            <p:cNvPicPr/>
            <p:nvPr/>
          </p:nvPicPr>
          <p:blipFill>
            <a:blip r:embed="rId5" cstate="print"/>
            <a:stretch>
              <a:fillRect/>
            </a:stretch>
          </p:blipFill>
          <p:spPr>
            <a:xfrm>
              <a:off x="4131950" y="1482725"/>
              <a:ext cx="4740224" cy="2745774"/>
            </a:xfrm>
            <a:prstGeom prst="rect">
              <a:avLst/>
            </a:prstGeom>
          </p:spPr>
        </p:pic>
        <p:pic>
          <p:nvPicPr>
            <p:cNvPr id="10" name="object 5">
              <a:extLst>
                <a:ext uri="{FF2B5EF4-FFF2-40B4-BE49-F238E27FC236}">
                  <a16:creationId xmlns:a16="http://schemas.microsoft.com/office/drawing/2014/main" id="{E32CF77E-E8DF-CCAB-B861-D8AE27DA6989}"/>
                </a:ext>
              </a:extLst>
            </p:cNvPr>
            <p:cNvPicPr/>
            <p:nvPr/>
          </p:nvPicPr>
          <p:blipFill>
            <a:blip r:embed="rId6" cstate="print"/>
            <a:stretch>
              <a:fillRect/>
            </a:stretch>
          </p:blipFill>
          <p:spPr>
            <a:xfrm>
              <a:off x="319625" y="1301999"/>
              <a:ext cx="3516576" cy="3218749"/>
            </a:xfrm>
            <a:prstGeom prst="rect">
              <a:avLst/>
            </a:prstGeom>
          </p:spPr>
        </p:pic>
      </p:grpSp>
      <p:pic>
        <p:nvPicPr>
          <p:cNvPr id="1028" name="Picture 4" descr="8 things you didn't know you could do with GitHub Copilot - The GitHub Blog">
            <a:extLst>
              <a:ext uri="{FF2B5EF4-FFF2-40B4-BE49-F238E27FC236}">
                <a16:creationId xmlns:a16="http://schemas.microsoft.com/office/drawing/2014/main" id="{7460BA74-FC11-AB1B-6FF3-396C537C19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55" y="2907632"/>
            <a:ext cx="4298233" cy="2865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423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2CC90AD-8F36-627B-B1B1-0E0ABFF68109}"/>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grpSp>
        <p:nvGrpSpPr>
          <p:cNvPr id="4" name="object 3">
            <a:extLst>
              <a:ext uri="{FF2B5EF4-FFF2-40B4-BE49-F238E27FC236}">
                <a16:creationId xmlns:a16="http://schemas.microsoft.com/office/drawing/2014/main" id="{05EACC78-9F13-35B6-7789-FD55DB3B8FDE}"/>
              </a:ext>
            </a:extLst>
          </p:cNvPr>
          <p:cNvGrpSpPr/>
          <p:nvPr/>
        </p:nvGrpSpPr>
        <p:grpSpPr>
          <a:xfrm>
            <a:off x="203200" y="1570766"/>
            <a:ext cx="11805920" cy="5103705"/>
            <a:chOff x="152400" y="1168549"/>
            <a:chExt cx="8854440" cy="3827779"/>
          </a:xfrm>
        </p:grpSpPr>
        <p:pic>
          <p:nvPicPr>
            <p:cNvPr id="5" name="object 4">
              <a:extLst>
                <a:ext uri="{FF2B5EF4-FFF2-40B4-BE49-F238E27FC236}">
                  <a16:creationId xmlns:a16="http://schemas.microsoft.com/office/drawing/2014/main" id="{DEC784C3-DA0A-C3D0-B8AC-57B682A6C7CC}"/>
                </a:ext>
              </a:extLst>
            </p:cNvPr>
            <p:cNvPicPr/>
            <p:nvPr/>
          </p:nvPicPr>
          <p:blipFill>
            <a:blip r:embed="rId5" cstate="print"/>
            <a:stretch>
              <a:fillRect/>
            </a:stretch>
          </p:blipFill>
          <p:spPr>
            <a:xfrm>
              <a:off x="152400" y="1168549"/>
              <a:ext cx="4856142" cy="3827298"/>
            </a:xfrm>
            <a:prstGeom prst="rect">
              <a:avLst/>
            </a:prstGeom>
          </p:spPr>
        </p:pic>
        <p:pic>
          <p:nvPicPr>
            <p:cNvPr id="6" name="object 5">
              <a:extLst>
                <a:ext uri="{FF2B5EF4-FFF2-40B4-BE49-F238E27FC236}">
                  <a16:creationId xmlns:a16="http://schemas.microsoft.com/office/drawing/2014/main" id="{83C6D8E9-0B71-1819-30D4-06B26138C72E}"/>
                </a:ext>
              </a:extLst>
            </p:cNvPr>
            <p:cNvPicPr/>
            <p:nvPr/>
          </p:nvPicPr>
          <p:blipFill>
            <a:blip r:embed="rId6" cstate="print"/>
            <a:stretch>
              <a:fillRect/>
            </a:stretch>
          </p:blipFill>
          <p:spPr>
            <a:xfrm>
              <a:off x="5175892" y="1813574"/>
              <a:ext cx="3830656" cy="2248155"/>
            </a:xfrm>
            <a:prstGeom prst="rect">
              <a:avLst/>
            </a:prstGeom>
          </p:spPr>
        </p:pic>
      </p:grpSp>
      <p:sp>
        <p:nvSpPr>
          <p:cNvPr id="10" name="object 2">
            <a:extLst>
              <a:ext uri="{FF2B5EF4-FFF2-40B4-BE49-F238E27FC236}">
                <a16:creationId xmlns:a16="http://schemas.microsoft.com/office/drawing/2014/main" id="{28D1F6D7-E3FA-72E6-B743-6A0628FCABA7}"/>
              </a:ext>
            </a:extLst>
          </p:cNvPr>
          <p:cNvSpPr txBox="1">
            <a:spLocks/>
          </p:cNvSpPr>
          <p:nvPr/>
        </p:nvSpPr>
        <p:spPr>
          <a:xfrm>
            <a:off x="285073" y="186165"/>
            <a:ext cx="11821202" cy="75148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US" sz="4800" spc="-5" dirty="0">
                <a:solidFill>
                  <a:srgbClr val="FDFFFD"/>
                </a:solidFill>
                <a:latin typeface="Arial Rounded MT Bold" panose="020F0704030504030204" pitchFamily="34" charset="0"/>
              </a:rPr>
              <a:t>Reviews</a:t>
            </a:r>
            <a:endParaRPr lang="en-US" sz="4800" dirty="0">
              <a:latin typeface="Arial Rounded MT Bold" panose="020F0704030504030204" pitchFamily="34" charset="0"/>
            </a:endParaRPr>
          </a:p>
        </p:txBody>
      </p:sp>
    </p:spTree>
    <p:extLst>
      <p:ext uri="{BB962C8B-B14F-4D97-AF65-F5344CB8AC3E}">
        <p14:creationId xmlns:p14="http://schemas.microsoft.com/office/powerpoint/2010/main" val="2502705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764DC8AB-B6E8-5DA4-94F6-7713AB241B7E}"/>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4" name="object 6">
            <a:extLst>
              <a:ext uri="{FF2B5EF4-FFF2-40B4-BE49-F238E27FC236}">
                <a16:creationId xmlns:a16="http://schemas.microsoft.com/office/drawing/2014/main" id="{00644317-FF44-1A1C-4909-FBAE695582C5}"/>
              </a:ext>
            </a:extLst>
          </p:cNvPr>
          <p:cNvPicPr/>
          <p:nvPr/>
        </p:nvPicPr>
        <p:blipFill>
          <a:blip r:embed="rId5" cstate="print"/>
          <a:stretch>
            <a:fillRect/>
          </a:stretch>
        </p:blipFill>
        <p:spPr>
          <a:xfrm>
            <a:off x="304800" y="1643771"/>
            <a:ext cx="3657597" cy="1469689"/>
          </a:xfrm>
          <a:prstGeom prst="rect">
            <a:avLst/>
          </a:prstGeom>
        </p:spPr>
      </p:pic>
      <p:pic>
        <p:nvPicPr>
          <p:cNvPr id="5" name="object 8">
            <a:extLst>
              <a:ext uri="{FF2B5EF4-FFF2-40B4-BE49-F238E27FC236}">
                <a16:creationId xmlns:a16="http://schemas.microsoft.com/office/drawing/2014/main" id="{E4FF2243-95EC-0D75-7DBD-7DCC6A97A824}"/>
              </a:ext>
            </a:extLst>
          </p:cNvPr>
          <p:cNvPicPr/>
          <p:nvPr/>
        </p:nvPicPr>
        <p:blipFill>
          <a:blip r:embed="rId6" cstate="print"/>
          <a:stretch>
            <a:fillRect/>
          </a:stretch>
        </p:blipFill>
        <p:spPr>
          <a:xfrm>
            <a:off x="304800" y="3418271"/>
            <a:ext cx="3657597" cy="1802295"/>
          </a:xfrm>
          <a:prstGeom prst="rect">
            <a:avLst/>
          </a:prstGeom>
        </p:spPr>
      </p:pic>
      <p:pic>
        <p:nvPicPr>
          <p:cNvPr id="6" name="object 12">
            <a:extLst>
              <a:ext uri="{FF2B5EF4-FFF2-40B4-BE49-F238E27FC236}">
                <a16:creationId xmlns:a16="http://schemas.microsoft.com/office/drawing/2014/main" id="{A994887D-053A-DC04-C24B-8BFE2DBD892B}"/>
              </a:ext>
            </a:extLst>
          </p:cNvPr>
          <p:cNvPicPr/>
          <p:nvPr/>
        </p:nvPicPr>
        <p:blipFill>
          <a:blip r:embed="rId7" cstate="print"/>
          <a:stretch>
            <a:fillRect/>
          </a:stretch>
        </p:blipFill>
        <p:spPr>
          <a:xfrm>
            <a:off x="4267211" y="478283"/>
            <a:ext cx="3657597" cy="2317237"/>
          </a:xfrm>
          <a:prstGeom prst="rect">
            <a:avLst/>
          </a:prstGeom>
        </p:spPr>
      </p:pic>
      <p:pic>
        <p:nvPicPr>
          <p:cNvPr id="7" name="object 10">
            <a:extLst>
              <a:ext uri="{FF2B5EF4-FFF2-40B4-BE49-F238E27FC236}">
                <a16:creationId xmlns:a16="http://schemas.microsoft.com/office/drawing/2014/main" id="{F234BBEF-FF6E-8D00-6052-42C34F86E6A6}"/>
              </a:ext>
            </a:extLst>
          </p:cNvPr>
          <p:cNvPicPr/>
          <p:nvPr/>
        </p:nvPicPr>
        <p:blipFill>
          <a:blip r:embed="rId8" cstate="print"/>
          <a:stretch>
            <a:fillRect/>
          </a:stretch>
        </p:blipFill>
        <p:spPr>
          <a:xfrm>
            <a:off x="4267201" y="3100316"/>
            <a:ext cx="3657597" cy="3115323"/>
          </a:xfrm>
          <a:prstGeom prst="rect">
            <a:avLst/>
          </a:prstGeom>
        </p:spPr>
      </p:pic>
      <p:pic>
        <p:nvPicPr>
          <p:cNvPr id="8" name="object 4">
            <a:extLst>
              <a:ext uri="{FF2B5EF4-FFF2-40B4-BE49-F238E27FC236}">
                <a16:creationId xmlns:a16="http://schemas.microsoft.com/office/drawing/2014/main" id="{341C2050-51CC-1DF2-72E5-103008A94028}"/>
              </a:ext>
            </a:extLst>
          </p:cNvPr>
          <p:cNvPicPr/>
          <p:nvPr/>
        </p:nvPicPr>
        <p:blipFill>
          <a:blip r:embed="rId9" cstate="print"/>
          <a:stretch>
            <a:fillRect/>
          </a:stretch>
        </p:blipFill>
        <p:spPr>
          <a:xfrm>
            <a:off x="8229598" y="917351"/>
            <a:ext cx="3657600" cy="3082564"/>
          </a:xfrm>
          <a:prstGeom prst="rect">
            <a:avLst/>
          </a:prstGeom>
        </p:spPr>
      </p:pic>
      <p:pic>
        <p:nvPicPr>
          <p:cNvPr id="9" name="object 14">
            <a:extLst>
              <a:ext uri="{FF2B5EF4-FFF2-40B4-BE49-F238E27FC236}">
                <a16:creationId xmlns:a16="http://schemas.microsoft.com/office/drawing/2014/main" id="{81704227-91C2-D207-4C9B-4BBD6562CF19}"/>
              </a:ext>
            </a:extLst>
          </p:cNvPr>
          <p:cNvPicPr/>
          <p:nvPr/>
        </p:nvPicPr>
        <p:blipFill>
          <a:blip r:embed="rId10" cstate="print"/>
          <a:stretch>
            <a:fillRect/>
          </a:stretch>
        </p:blipFill>
        <p:spPr>
          <a:xfrm>
            <a:off x="8229600" y="4304729"/>
            <a:ext cx="3657599" cy="1642260"/>
          </a:xfrm>
          <a:prstGeom prst="rect">
            <a:avLst/>
          </a:prstGeom>
        </p:spPr>
      </p:pic>
      <p:sp>
        <p:nvSpPr>
          <p:cNvPr id="11" name="TextBox 10">
            <a:extLst>
              <a:ext uri="{FF2B5EF4-FFF2-40B4-BE49-F238E27FC236}">
                <a16:creationId xmlns:a16="http://schemas.microsoft.com/office/drawing/2014/main" id="{5148B58E-7A1D-7372-AB9A-9CD07EC402B5}"/>
              </a:ext>
            </a:extLst>
          </p:cNvPr>
          <p:cNvSpPr txBox="1"/>
          <p:nvPr/>
        </p:nvSpPr>
        <p:spPr>
          <a:xfrm>
            <a:off x="5892800" y="6251803"/>
            <a:ext cx="6096000" cy="646331"/>
          </a:xfrm>
          <a:prstGeom prst="rect">
            <a:avLst/>
          </a:prstGeom>
          <a:noFill/>
        </p:spPr>
        <p:txBody>
          <a:bodyPr wrap="square">
            <a:spAutoFit/>
          </a:bodyPr>
          <a:lstStyle/>
          <a:p>
            <a:r>
              <a:rPr lang="en-US" dirty="0">
                <a:solidFill>
                  <a:srgbClr val="8A8A8A"/>
                </a:solidFill>
              </a:rPr>
              <a:t>https://www.gartner.com/reviews/market/generative-ai-apps/vendor/github/product/github-copilot</a:t>
            </a:r>
          </a:p>
        </p:txBody>
      </p:sp>
    </p:spTree>
    <p:extLst>
      <p:ext uri="{BB962C8B-B14F-4D97-AF65-F5344CB8AC3E}">
        <p14:creationId xmlns:p14="http://schemas.microsoft.com/office/powerpoint/2010/main" val="218371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DE4F5C70-9A1C-0E06-7539-11C94907A4BC}"/>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610E2C0D-76F0-AA37-D2AB-BA7032BE9793}"/>
              </a:ext>
            </a:extLst>
          </p:cNvPr>
          <p:cNvSpPr txBox="1"/>
          <p:nvPr/>
        </p:nvSpPr>
        <p:spPr>
          <a:xfrm>
            <a:off x="2843213" y="657225"/>
            <a:ext cx="6505575" cy="830997"/>
          </a:xfrm>
          <a:prstGeom prst="rect">
            <a:avLst/>
          </a:prstGeom>
          <a:noFill/>
        </p:spPr>
        <p:txBody>
          <a:bodyPr wrap="square" lIns="91440" tIns="45720" rIns="91440" bIns="45720" rtlCol="0" anchor="t">
            <a:spAutoFit/>
          </a:bodyPr>
          <a:lstStyle/>
          <a:p>
            <a:pPr algn="ctr"/>
            <a:r>
              <a:rPr lang="en-IN" sz="4800" dirty="0">
                <a:solidFill>
                  <a:srgbClr val="FFFFFF"/>
                </a:solidFill>
                <a:latin typeface="Arial Rounded MT Bold"/>
              </a:rPr>
              <a:t>Limitation</a:t>
            </a:r>
            <a:endParaRPr lang="en-US" dirty="0"/>
          </a:p>
        </p:txBody>
      </p:sp>
      <p:sp>
        <p:nvSpPr>
          <p:cNvPr id="6" name="TextBox 5">
            <a:extLst>
              <a:ext uri="{FF2B5EF4-FFF2-40B4-BE49-F238E27FC236}">
                <a16:creationId xmlns:a16="http://schemas.microsoft.com/office/drawing/2014/main" id="{0A98DCD6-BDBA-33CA-06DB-85C0FE427956}"/>
              </a:ext>
            </a:extLst>
          </p:cNvPr>
          <p:cNvSpPr txBox="1"/>
          <p:nvPr/>
        </p:nvSpPr>
        <p:spPr>
          <a:xfrm>
            <a:off x="101600" y="2235686"/>
            <a:ext cx="12090400" cy="3539430"/>
          </a:xfrm>
          <a:prstGeom prst="rect">
            <a:avLst/>
          </a:prstGeom>
          <a:noFill/>
        </p:spPr>
        <p:txBody>
          <a:bodyPr wrap="square">
            <a:spAutoFit/>
          </a:bodyPr>
          <a:lstStyle/>
          <a:p>
            <a:pPr algn="l" fontAlgn="auto">
              <a:buFont typeface="+mj-lt"/>
              <a:buAutoNum type="arabicPeriod"/>
            </a:pP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Over-reliance</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There's a risk that developers might become overly reliant on Copilot, potentially stunting their organic coding skills.</a:t>
            </a:r>
          </a:p>
          <a:p>
            <a:pPr algn="l" fontAlgn="auto">
              <a:buFont typeface="+mj-lt"/>
              <a:buAutoNum type="arabicPeriod"/>
            </a:pP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Sometimes, it's wrong</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While Copilot is impressive, it's not infallible. It can sometimes suggest incorrect or inefficient code.</a:t>
            </a:r>
          </a:p>
          <a:p>
            <a:pPr algn="l" fontAlgn="auto">
              <a:buFont typeface="+mj-lt"/>
              <a:buAutoNum type="arabicPeriod"/>
            </a:pP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Licensing grey areas</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There have been concerns about Copilot suggesting code that might be copyrighted or not appropriately licensed.</a:t>
            </a:r>
          </a:p>
        </p:txBody>
      </p:sp>
    </p:spTree>
    <p:extLst>
      <p:ext uri="{BB962C8B-B14F-4D97-AF65-F5344CB8AC3E}">
        <p14:creationId xmlns:p14="http://schemas.microsoft.com/office/powerpoint/2010/main" val="1803145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E5E336F5-B928-69B0-E05B-926FB181A109}"/>
              </a:ext>
            </a:extLst>
          </p:cNvPr>
          <p:cNvSpPr txBox="1"/>
          <p:nvPr/>
        </p:nvSpPr>
        <p:spPr>
          <a:xfrm>
            <a:off x="273050" y="2415540"/>
            <a:ext cx="11645900" cy="3970318"/>
          </a:xfrm>
          <a:prstGeom prst="rect">
            <a:avLst/>
          </a:prstGeom>
          <a:noFill/>
        </p:spPr>
        <p:txBody>
          <a:bodyPr wrap="square">
            <a:spAutoFit/>
          </a:bodyPr>
          <a:lstStyle/>
          <a:p>
            <a:pPr algn="l" fontAlgn="auto">
              <a:buFont typeface="+mj-lt"/>
              <a:buAutoNum type="arabicPeriod"/>
            </a:pP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Potential for Lazy Coding</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With auto-suggestions at hand, developers might opt for the first suggestion without considering if it's the best solution.</a:t>
            </a:r>
          </a:p>
          <a:p>
            <a:pPr algn="l" fontAlgn="auto">
              <a:buFont typeface="+mj-lt"/>
              <a:buAutoNum type="arabicPeriod"/>
            </a:pP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Loss of Coding Nuance</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Coding isn't just about getting the job done. The way someone codes, the style, and the nuances can get lost if you relies too much on automated suggestions.</a:t>
            </a:r>
          </a:p>
          <a:p>
            <a:pPr algn="l" fontAlgn="auto">
              <a:buFont typeface="+mj-lt"/>
              <a:buAutoNum type="arabicPeriod"/>
            </a:pP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Privacy Concerns</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Some developers are wary about sharing their code with an AI, even if GitHub assures that the data is used responsibly.</a:t>
            </a:r>
          </a:p>
        </p:txBody>
      </p:sp>
      <p:sp>
        <p:nvSpPr>
          <p:cNvPr id="7" name="TextBox 6">
            <a:extLst>
              <a:ext uri="{FF2B5EF4-FFF2-40B4-BE49-F238E27FC236}">
                <a16:creationId xmlns:a16="http://schemas.microsoft.com/office/drawing/2014/main" id="{D0C6E13C-9B6D-1B9D-4187-353E0DCAF8CC}"/>
              </a:ext>
            </a:extLst>
          </p:cNvPr>
          <p:cNvSpPr txBox="1"/>
          <p:nvPr/>
        </p:nvSpPr>
        <p:spPr>
          <a:xfrm>
            <a:off x="2752725" y="653772"/>
            <a:ext cx="6096000" cy="830997"/>
          </a:xfrm>
          <a:prstGeom prst="rect">
            <a:avLst/>
          </a:prstGeom>
          <a:noFill/>
        </p:spPr>
        <p:txBody>
          <a:bodyPr wrap="square">
            <a:spAutoFit/>
          </a:bodyPr>
          <a:lstStyle/>
          <a:p>
            <a:pPr algn="ctr"/>
            <a:r>
              <a:rPr lang="en-IN" sz="4800" dirty="0">
                <a:solidFill>
                  <a:srgbClr val="FFFFFF"/>
                </a:solidFill>
                <a:latin typeface="Arial Rounded MT Bold" panose="020F0704030504030204" pitchFamily="34" charset="0"/>
              </a:rPr>
              <a:t>Disadvantage</a:t>
            </a:r>
            <a:endParaRPr lang="en-US" sz="4800" dirty="0">
              <a:solidFill>
                <a:srgbClr val="FFFFFF"/>
              </a:solidFill>
              <a:latin typeface="Arial Rounded MT Bold" panose="020F0704030504030204" pitchFamily="34" charset="0"/>
            </a:endParaRPr>
          </a:p>
        </p:txBody>
      </p:sp>
    </p:spTree>
    <p:extLst>
      <p:ext uri="{BB962C8B-B14F-4D97-AF65-F5344CB8AC3E}">
        <p14:creationId xmlns:p14="http://schemas.microsoft.com/office/powerpoint/2010/main" val="3986875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D595C-9132-E552-CEC0-C2990F1D0A9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5000" contrast="17000"/>
                    </a14:imgEffect>
                  </a14:imgLayer>
                </a14:imgProps>
              </a:ext>
              <a:ext uri="{28A0092B-C50C-407E-A947-70E740481C1C}">
                <a14:useLocalDpi xmlns:a14="http://schemas.microsoft.com/office/drawing/2010/main" val="0"/>
              </a:ext>
            </a:extLst>
          </a:blip>
          <a:stretch>
            <a:fillRect/>
          </a:stretch>
        </p:blipFill>
        <p:spPr>
          <a:xfrm>
            <a:off x="0" y="-50155"/>
            <a:ext cx="12192000" cy="6858000"/>
          </a:xfrm>
          <a:prstGeom prst="rect">
            <a:avLst/>
          </a:prstGeom>
        </p:spPr>
      </p:pic>
      <p:pic>
        <p:nvPicPr>
          <p:cNvPr id="5" name="Picture 4">
            <a:extLst>
              <a:ext uri="{FF2B5EF4-FFF2-40B4-BE49-F238E27FC236}">
                <a16:creationId xmlns:a16="http://schemas.microsoft.com/office/drawing/2014/main" id="{F945533F-D877-64E0-6AE5-1F59245314BE}"/>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174" y="1696740"/>
            <a:ext cx="1193651" cy="1193651"/>
          </a:xfrm>
          <a:prstGeom prst="rect">
            <a:avLst/>
          </a:prstGeom>
          <a:effectLst>
            <a:glow rad="101600">
              <a:schemeClr val="bg1">
                <a:alpha val="60000"/>
              </a:schemeClr>
            </a:glow>
          </a:effectLst>
        </p:spPr>
      </p:pic>
      <p:sp>
        <p:nvSpPr>
          <p:cNvPr id="6" name="TextBox 5">
            <a:extLst>
              <a:ext uri="{FF2B5EF4-FFF2-40B4-BE49-F238E27FC236}">
                <a16:creationId xmlns:a16="http://schemas.microsoft.com/office/drawing/2014/main" id="{1EE466B4-C061-9C07-8911-DC5875FD7311}"/>
              </a:ext>
            </a:extLst>
          </p:cNvPr>
          <p:cNvSpPr txBox="1"/>
          <p:nvPr/>
        </p:nvSpPr>
        <p:spPr>
          <a:xfrm>
            <a:off x="3200400" y="2890391"/>
            <a:ext cx="5791200" cy="1077218"/>
          </a:xfrm>
          <a:prstGeom prst="rect">
            <a:avLst/>
          </a:prstGeom>
          <a:noFill/>
          <a:effectLst>
            <a:glow rad="1041400">
              <a:schemeClr val="accent3">
                <a:satMod val="175000"/>
                <a:alpha val="71000"/>
              </a:schemeClr>
            </a:glow>
          </a:effectLst>
        </p:spPr>
        <p:txBody>
          <a:bodyPr wrap="square" rtlCol="0" anchor="ctr">
            <a:spAutoFit/>
          </a:bodyPr>
          <a:lstStyle/>
          <a:p>
            <a:pPr algn="just"/>
            <a:r>
              <a:rPr lang="en-IN" sz="6400" dirty="0">
                <a:solidFill>
                  <a:schemeClr val="bg1"/>
                </a:solidFill>
                <a:latin typeface="Arial Rounded MT Bold" panose="020F0704030504030204" pitchFamily="34" charset="0"/>
              </a:rPr>
              <a:t>GitHub</a:t>
            </a:r>
            <a:r>
              <a:rPr lang="en-IN" sz="6000" dirty="0">
                <a:solidFill>
                  <a:schemeClr val="bg1"/>
                </a:solidFill>
                <a:latin typeface="Arial Rounded MT Bold" panose="020F0704030504030204" pitchFamily="34" charset="0"/>
              </a:rPr>
              <a:t> Copilot</a:t>
            </a:r>
            <a:endParaRPr lang="en-US" sz="6000" dirty="0">
              <a:solidFill>
                <a:schemeClr val="bg1"/>
              </a:solidFill>
              <a:latin typeface="Arial Rounded MT Bold" panose="020F0704030504030204" pitchFamily="34" charset="0"/>
            </a:endParaRPr>
          </a:p>
        </p:txBody>
      </p:sp>
      <p:grpSp>
        <p:nvGrpSpPr>
          <p:cNvPr id="2" name="object 10">
            <a:extLst>
              <a:ext uri="{FF2B5EF4-FFF2-40B4-BE49-F238E27FC236}">
                <a16:creationId xmlns:a16="http://schemas.microsoft.com/office/drawing/2014/main" id="{D4FD4D9F-E600-39E5-3525-F388B2C3526E}"/>
              </a:ext>
            </a:extLst>
          </p:cNvPr>
          <p:cNvGrpSpPr/>
          <p:nvPr/>
        </p:nvGrpSpPr>
        <p:grpSpPr>
          <a:xfrm>
            <a:off x="4500207" y="5962775"/>
            <a:ext cx="3358878" cy="561975"/>
            <a:chOff x="1495749" y="4186227"/>
            <a:chExt cx="3358878" cy="561975"/>
          </a:xfrm>
        </p:grpSpPr>
        <p:pic>
          <p:nvPicPr>
            <p:cNvPr id="4" name="object 11">
              <a:extLst>
                <a:ext uri="{FF2B5EF4-FFF2-40B4-BE49-F238E27FC236}">
                  <a16:creationId xmlns:a16="http://schemas.microsoft.com/office/drawing/2014/main" id="{60C64CE9-2354-E952-7902-62C7B654D3E0}"/>
                </a:ext>
              </a:extLst>
            </p:cNvPr>
            <p:cNvPicPr/>
            <p:nvPr/>
          </p:nvPicPr>
          <p:blipFill>
            <a:blip r:embed="rId6" cstate="print"/>
            <a:stretch>
              <a:fillRect/>
            </a:stretch>
          </p:blipFill>
          <p:spPr>
            <a:xfrm>
              <a:off x="1495749" y="4458347"/>
              <a:ext cx="2651759" cy="20879"/>
            </a:xfrm>
            <a:prstGeom prst="rect">
              <a:avLst/>
            </a:prstGeom>
          </p:spPr>
        </p:pic>
        <p:sp>
          <p:nvSpPr>
            <p:cNvPr id="8" name="object 13">
              <a:extLst>
                <a:ext uri="{FF2B5EF4-FFF2-40B4-BE49-F238E27FC236}">
                  <a16:creationId xmlns:a16="http://schemas.microsoft.com/office/drawing/2014/main" id="{8DCB15CD-5532-EB9F-69EC-852E51557D6C}"/>
                </a:ext>
              </a:extLst>
            </p:cNvPr>
            <p:cNvSpPr/>
            <p:nvPr/>
          </p:nvSpPr>
          <p:spPr>
            <a:xfrm>
              <a:off x="4292652" y="4186227"/>
              <a:ext cx="561975" cy="561975"/>
            </a:xfrm>
            <a:custGeom>
              <a:avLst/>
              <a:gdLst/>
              <a:ahLst/>
              <a:cxnLst/>
              <a:rect l="l" t="t" r="r" b="b"/>
              <a:pathLst>
                <a:path w="561975" h="561975">
                  <a:moveTo>
                    <a:pt x="0" y="280699"/>
                  </a:moveTo>
                  <a:lnTo>
                    <a:pt x="3673" y="235168"/>
                  </a:lnTo>
                  <a:lnTo>
                    <a:pt x="14310" y="191977"/>
                  </a:lnTo>
                  <a:lnTo>
                    <a:pt x="31331" y="151702"/>
                  </a:lnTo>
                  <a:lnTo>
                    <a:pt x="54158" y="114922"/>
                  </a:lnTo>
                  <a:lnTo>
                    <a:pt x="82215" y="82215"/>
                  </a:lnTo>
                  <a:lnTo>
                    <a:pt x="114922" y="54158"/>
                  </a:lnTo>
                  <a:lnTo>
                    <a:pt x="151702" y="31331"/>
                  </a:lnTo>
                  <a:lnTo>
                    <a:pt x="191977" y="14310"/>
                  </a:lnTo>
                  <a:lnTo>
                    <a:pt x="235168" y="3673"/>
                  </a:lnTo>
                  <a:lnTo>
                    <a:pt x="280699" y="0"/>
                  </a:lnTo>
                  <a:lnTo>
                    <a:pt x="335717" y="5443"/>
                  </a:lnTo>
                  <a:lnTo>
                    <a:pt x="388119" y="21366"/>
                  </a:lnTo>
                  <a:lnTo>
                    <a:pt x="436432" y="47160"/>
                  </a:lnTo>
                  <a:lnTo>
                    <a:pt x="479184" y="82214"/>
                  </a:lnTo>
                  <a:lnTo>
                    <a:pt x="514239" y="124967"/>
                  </a:lnTo>
                  <a:lnTo>
                    <a:pt x="540032" y="173280"/>
                  </a:lnTo>
                  <a:lnTo>
                    <a:pt x="555956" y="225682"/>
                  </a:lnTo>
                  <a:lnTo>
                    <a:pt x="561399" y="280699"/>
                  </a:lnTo>
                  <a:lnTo>
                    <a:pt x="557726" y="326230"/>
                  </a:lnTo>
                  <a:lnTo>
                    <a:pt x="547089" y="369422"/>
                  </a:lnTo>
                  <a:lnTo>
                    <a:pt x="530068" y="409697"/>
                  </a:lnTo>
                  <a:lnTo>
                    <a:pt x="507241" y="446477"/>
                  </a:lnTo>
                  <a:lnTo>
                    <a:pt x="479184" y="479184"/>
                  </a:lnTo>
                  <a:lnTo>
                    <a:pt x="446477" y="507241"/>
                  </a:lnTo>
                  <a:lnTo>
                    <a:pt x="409697" y="530068"/>
                  </a:lnTo>
                  <a:lnTo>
                    <a:pt x="369422" y="547089"/>
                  </a:lnTo>
                  <a:lnTo>
                    <a:pt x="326230" y="557726"/>
                  </a:lnTo>
                  <a:lnTo>
                    <a:pt x="280699" y="561399"/>
                  </a:lnTo>
                  <a:lnTo>
                    <a:pt x="235168" y="557726"/>
                  </a:lnTo>
                  <a:lnTo>
                    <a:pt x="191977" y="547089"/>
                  </a:lnTo>
                  <a:lnTo>
                    <a:pt x="151702" y="530068"/>
                  </a:lnTo>
                  <a:lnTo>
                    <a:pt x="114922" y="507241"/>
                  </a:lnTo>
                  <a:lnTo>
                    <a:pt x="82215" y="479184"/>
                  </a:lnTo>
                  <a:lnTo>
                    <a:pt x="54158" y="446477"/>
                  </a:lnTo>
                  <a:lnTo>
                    <a:pt x="31331" y="409697"/>
                  </a:lnTo>
                  <a:lnTo>
                    <a:pt x="14310" y="369422"/>
                  </a:lnTo>
                  <a:lnTo>
                    <a:pt x="3673" y="326230"/>
                  </a:lnTo>
                  <a:lnTo>
                    <a:pt x="0" y="280699"/>
                  </a:lnTo>
                  <a:close/>
                </a:path>
              </a:pathLst>
            </a:custGeom>
            <a:ln w="12699">
              <a:solidFill>
                <a:srgbClr val="7B51C8"/>
              </a:solidFill>
            </a:ln>
          </p:spPr>
          <p:txBody>
            <a:bodyPr wrap="square" lIns="0" tIns="0" rIns="0" bIns="0" rtlCol="0"/>
            <a:lstStyle/>
            <a:p>
              <a:endParaRPr/>
            </a:p>
          </p:txBody>
        </p:sp>
      </p:grpSp>
      <p:pic>
        <p:nvPicPr>
          <p:cNvPr id="9" name="Picture 8">
            <a:extLst>
              <a:ext uri="{FF2B5EF4-FFF2-40B4-BE49-F238E27FC236}">
                <a16:creationId xmlns:a16="http://schemas.microsoft.com/office/drawing/2014/main" id="{5CE45C43-9495-A553-D348-4611EC3BE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110" y="5979218"/>
            <a:ext cx="549502" cy="529087"/>
          </a:xfrm>
          <a:prstGeom prst="ellipse">
            <a:avLst/>
          </a:prstGeom>
        </p:spPr>
      </p:pic>
    </p:spTree>
    <p:extLst>
      <p:ext uri="{BB962C8B-B14F-4D97-AF65-F5344CB8AC3E}">
        <p14:creationId xmlns:p14="http://schemas.microsoft.com/office/powerpoint/2010/main" val="4433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CC036A0B-6701-8895-9E1B-53F6AC69221A}"/>
              </a:ext>
            </a:extLst>
          </p:cNvPr>
          <p:cNvSpPr txBox="1"/>
          <p:nvPr/>
        </p:nvSpPr>
        <p:spPr>
          <a:xfrm>
            <a:off x="0" y="2875002"/>
            <a:ext cx="6096000" cy="1107996"/>
          </a:xfrm>
          <a:prstGeom prst="rect">
            <a:avLst/>
          </a:prstGeom>
          <a:noFill/>
        </p:spPr>
        <p:txBody>
          <a:bodyPr wrap="square">
            <a:spAutoFit/>
          </a:bodyPr>
          <a:lstStyle/>
          <a:p>
            <a:pPr algn="ctr"/>
            <a:r>
              <a:rPr lang="en-US" sz="6600" spc="-5" dirty="0">
                <a:solidFill>
                  <a:srgbClr val="FDFFFD"/>
                </a:solidFill>
                <a:latin typeface="Arial Rounded MT Bold" panose="020F0704030504030204" pitchFamily="34" charset="0"/>
              </a:rPr>
              <a:t>Installation</a:t>
            </a:r>
            <a:endParaRPr lang="en-US" sz="6600" dirty="0">
              <a:latin typeface="Arial Rounded MT Bold" panose="020F0704030504030204" pitchFamily="34" charset="0"/>
            </a:endParaRPr>
          </a:p>
        </p:txBody>
      </p:sp>
    </p:spTree>
    <p:extLst>
      <p:ext uri="{BB962C8B-B14F-4D97-AF65-F5344CB8AC3E}">
        <p14:creationId xmlns:p14="http://schemas.microsoft.com/office/powerpoint/2010/main" val="333174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CC036A0B-6701-8895-9E1B-53F6AC69221A}"/>
              </a:ext>
            </a:extLst>
          </p:cNvPr>
          <p:cNvSpPr txBox="1"/>
          <p:nvPr/>
        </p:nvSpPr>
        <p:spPr>
          <a:xfrm>
            <a:off x="0" y="2875002"/>
            <a:ext cx="6096000" cy="1107996"/>
          </a:xfrm>
          <a:prstGeom prst="rect">
            <a:avLst/>
          </a:prstGeom>
          <a:noFill/>
        </p:spPr>
        <p:txBody>
          <a:bodyPr wrap="square" lIns="91440" tIns="45720" rIns="91440" bIns="45720" anchor="t">
            <a:spAutoFit/>
          </a:bodyPr>
          <a:lstStyle/>
          <a:p>
            <a:pPr algn="ctr"/>
            <a:endParaRPr lang="en-US" sz="6600" spc="-5" dirty="0">
              <a:solidFill>
                <a:srgbClr val="FDFFFD"/>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5D3D9286-CAE2-817A-E7E9-12C7119D81B3}"/>
              </a:ext>
            </a:extLst>
          </p:cNvPr>
          <p:cNvPicPr>
            <a:picLocks noChangeAspect="1"/>
          </p:cNvPicPr>
          <p:nvPr/>
        </p:nvPicPr>
        <p:blipFill>
          <a:blip r:embed="rId5"/>
          <a:stretch>
            <a:fillRect/>
          </a:stretch>
        </p:blipFill>
        <p:spPr>
          <a:xfrm>
            <a:off x="0" y="1549128"/>
            <a:ext cx="8744399" cy="5283472"/>
          </a:xfrm>
          <a:prstGeom prst="rect">
            <a:avLst/>
          </a:prstGeom>
        </p:spPr>
      </p:pic>
    </p:spTree>
    <p:extLst>
      <p:ext uri="{BB962C8B-B14F-4D97-AF65-F5344CB8AC3E}">
        <p14:creationId xmlns:p14="http://schemas.microsoft.com/office/powerpoint/2010/main" val="3520316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CC036A0B-6701-8895-9E1B-53F6AC69221A}"/>
              </a:ext>
            </a:extLst>
          </p:cNvPr>
          <p:cNvSpPr txBox="1"/>
          <p:nvPr/>
        </p:nvSpPr>
        <p:spPr>
          <a:xfrm>
            <a:off x="0" y="2875002"/>
            <a:ext cx="6096000" cy="1107996"/>
          </a:xfrm>
          <a:prstGeom prst="rect">
            <a:avLst/>
          </a:prstGeom>
          <a:noFill/>
        </p:spPr>
        <p:txBody>
          <a:bodyPr wrap="square" lIns="91440" tIns="45720" rIns="91440" bIns="45720" anchor="t">
            <a:spAutoFit/>
          </a:bodyPr>
          <a:lstStyle/>
          <a:p>
            <a:pPr algn="ctr"/>
            <a:endParaRPr lang="en-US" sz="6600" spc="-5" dirty="0">
              <a:solidFill>
                <a:srgbClr val="FDFFFD"/>
              </a:solidFill>
              <a:latin typeface="Arial Rounded MT Bold" panose="020F0704030504030204" pitchFamily="34" charset="0"/>
            </a:endParaRPr>
          </a:p>
        </p:txBody>
      </p:sp>
      <p:pic>
        <p:nvPicPr>
          <p:cNvPr id="8" name="Picture 7">
            <a:extLst>
              <a:ext uri="{FF2B5EF4-FFF2-40B4-BE49-F238E27FC236}">
                <a16:creationId xmlns:a16="http://schemas.microsoft.com/office/drawing/2014/main" id="{01E813FB-377D-4650-F181-60A3AC7C7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854" y="1286009"/>
            <a:ext cx="8320808" cy="3328323"/>
          </a:xfrm>
          <a:prstGeom prst="rect">
            <a:avLst/>
          </a:prstGeom>
        </p:spPr>
      </p:pic>
    </p:spTree>
    <p:extLst>
      <p:ext uri="{BB962C8B-B14F-4D97-AF65-F5344CB8AC3E}">
        <p14:creationId xmlns:p14="http://schemas.microsoft.com/office/powerpoint/2010/main" val="2022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4" name="Picture 3">
            <a:extLst>
              <a:ext uri="{FF2B5EF4-FFF2-40B4-BE49-F238E27FC236}">
                <a16:creationId xmlns:a16="http://schemas.microsoft.com/office/drawing/2014/main" id="{F10DFF60-DC4F-5D05-3537-76351C835124}"/>
              </a:ext>
            </a:extLst>
          </p:cNvPr>
          <p:cNvPicPr>
            <a:picLocks noChangeAspect="1"/>
          </p:cNvPicPr>
          <p:nvPr/>
        </p:nvPicPr>
        <p:blipFill rotWithShape="1">
          <a:blip r:embed="rId5">
            <a:extLst>
              <a:ext uri="{28A0092B-C50C-407E-A947-70E740481C1C}">
                <a14:useLocalDpi xmlns:a14="http://schemas.microsoft.com/office/drawing/2010/main" val="0"/>
              </a:ext>
            </a:extLst>
          </a:blip>
          <a:srcRect l="1461" t="-25947" r="-1461" b="25947"/>
          <a:stretch/>
        </p:blipFill>
        <p:spPr>
          <a:xfrm>
            <a:off x="2401263" y="-1013460"/>
            <a:ext cx="2897525" cy="6858000"/>
          </a:xfrm>
          <a:prstGeom prst="rect">
            <a:avLst/>
          </a:prstGeom>
        </p:spPr>
      </p:pic>
    </p:spTree>
    <p:extLst>
      <p:ext uri="{BB962C8B-B14F-4D97-AF65-F5344CB8AC3E}">
        <p14:creationId xmlns:p14="http://schemas.microsoft.com/office/powerpoint/2010/main" val="728278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7" name="Picture 6">
            <a:extLst>
              <a:ext uri="{FF2B5EF4-FFF2-40B4-BE49-F238E27FC236}">
                <a16:creationId xmlns:a16="http://schemas.microsoft.com/office/drawing/2014/main" id="{38DDDCBB-6E4D-D37A-D0C4-F9B80AC59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6614" y="1523999"/>
            <a:ext cx="5722119" cy="3375772"/>
          </a:xfrm>
          <a:prstGeom prst="rect">
            <a:avLst/>
          </a:prstGeom>
        </p:spPr>
      </p:pic>
    </p:spTree>
    <p:extLst>
      <p:ext uri="{BB962C8B-B14F-4D97-AF65-F5344CB8AC3E}">
        <p14:creationId xmlns:p14="http://schemas.microsoft.com/office/powerpoint/2010/main" val="285251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39CF64D0-9C5C-4FA8-238D-51AE67658D68}"/>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4" name="Picture 3">
            <a:extLst>
              <a:ext uri="{FF2B5EF4-FFF2-40B4-BE49-F238E27FC236}">
                <a16:creationId xmlns:a16="http://schemas.microsoft.com/office/drawing/2014/main" id="{43BBC7E9-20AE-0D47-55BC-54ADCA4D2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377" y="1193801"/>
            <a:ext cx="7735457" cy="4768184"/>
          </a:xfrm>
          <a:prstGeom prst="rect">
            <a:avLst/>
          </a:prstGeom>
        </p:spPr>
      </p:pic>
    </p:spTree>
    <p:extLst>
      <p:ext uri="{BB962C8B-B14F-4D97-AF65-F5344CB8AC3E}">
        <p14:creationId xmlns:p14="http://schemas.microsoft.com/office/powerpoint/2010/main" val="4243515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35874E6B-A60C-C588-5174-0ED69F98AAF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25700"/>
            <a:ext cx="12192000" cy="4542609"/>
          </a:xfrm>
          <a:prstGeom prst="rect">
            <a:avLst/>
          </a:prstGeom>
        </p:spPr>
      </p:pic>
      <p:sp>
        <p:nvSpPr>
          <p:cNvPr id="4" name="TextBox 3">
            <a:extLst>
              <a:ext uri="{FF2B5EF4-FFF2-40B4-BE49-F238E27FC236}">
                <a16:creationId xmlns:a16="http://schemas.microsoft.com/office/drawing/2014/main" id="{6BD8EB07-4206-C4F8-FE6B-DD6E9250D531}"/>
              </a:ext>
            </a:extLst>
          </p:cNvPr>
          <p:cNvSpPr txBox="1"/>
          <p:nvPr/>
        </p:nvSpPr>
        <p:spPr>
          <a:xfrm>
            <a:off x="787400" y="304800"/>
            <a:ext cx="10033000" cy="1569660"/>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Competitors? Alternatives for GitHub Copilot</a:t>
            </a:r>
            <a:endParaRPr lang="en-US" sz="48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D93A460E-8CE7-0DA1-65B4-E8145A9C053B}"/>
              </a:ext>
            </a:extLst>
          </p:cNvPr>
          <p:cNvSpPr txBox="1"/>
          <p:nvPr/>
        </p:nvSpPr>
        <p:spPr>
          <a:xfrm>
            <a:off x="874622" y="2011028"/>
            <a:ext cx="4584700" cy="2246769"/>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Few Competitor of Copilot:</a:t>
            </a:r>
          </a:p>
          <a:p>
            <a:pPr marL="342900" indent="-342900">
              <a:buAutoNum type="arabicPeriod"/>
            </a:pPr>
            <a:r>
              <a:rPr lang="en-IN" sz="28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Tabnine</a:t>
            </a:r>
            <a:endPar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a:p>
            <a:pPr marL="342900" indent="-342900">
              <a:buAutoNum type="arabicPeriod"/>
            </a:pP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Code Whisper</a:t>
            </a:r>
          </a:p>
          <a:p>
            <a:pPr marL="342900" indent="-342900">
              <a:buAutoNum type="arabicPeriod"/>
            </a:pP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Captain Stack</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0D0237C3-7D0A-992E-F95E-0E1E591AB5A8}"/>
              </a:ext>
            </a:extLst>
          </p:cNvPr>
          <p:cNvSpPr txBox="1"/>
          <p:nvPr/>
        </p:nvSpPr>
        <p:spPr>
          <a:xfrm>
            <a:off x="787400" y="5211127"/>
            <a:ext cx="7937500" cy="954107"/>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But We Only going to taking about Code Whisper…..</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pic>
        <p:nvPicPr>
          <p:cNvPr id="1026" name="Picture 2" descr="Tabnine: AI Code Assistant for Faster Development">
            <a:extLst>
              <a:ext uri="{FF2B5EF4-FFF2-40B4-BE49-F238E27FC236}">
                <a16:creationId xmlns:a16="http://schemas.microsoft.com/office/drawing/2014/main" id="{6453E292-68AD-1617-8361-085782A63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928" y="2179260"/>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8CC0D3C-36B8-831D-D6F2-21A0E8293FBD}"/>
              </a:ext>
            </a:extLst>
          </p:cNvPr>
          <p:cNvPicPr>
            <a:picLocks noChangeAspect="1"/>
          </p:cNvPicPr>
          <p:nvPr/>
        </p:nvPicPr>
        <p:blipFill>
          <a:blip r:embed="rId6"/>
          <a:stretch>
            <a:fillRect/>
          </a:stretch>
        </p:blipFill>
        <p:spPr>
          <a:xfrm>
            <a:off x="5695448" y="3211357"/>
            <a:ext cx="801103" cy="792000"/>
          </a:xfrm>
          <a:prstGeom prst="rect">
            <a:avLst/>
          </a:prstGeom>
        </p:spPr>
      </p:pic>
      <p:pic>
        <p:nvPicPr>
          <p:cNvPr id="1034" name="Picture 10" descr="Captain Stack">
            <a:extLst>
              <a:ext uri="{FF2B5EF4-FFF2-40B4-BE49-F238E27FC236}">
                <a16:creationId xmlns:a16="http://schemas.microsoft.com/office/drawing/2014/main" id="{2B84BAC5-26DB-C548-CF70-4176DEA737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7119" y="4183917"/>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81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6784257F-8C77-1D12-A961-408BE8E538E6}"/>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D869801D-5D42-ADB2-CD8D-E6BD36E3A64B}"/>
              </a:ext>
            </a:extLst>
          </p:cNvPr>
          <p:cNvSpPr txBox="1"/>
          <p:nvPr/>
        </p:nvSpPr>
        <p:spPr>
          <a:xfrm>
            <a:off x="1676400" y="609600"/>
            <a:ext cx="6705600" cy="830997"/>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Code Whisper:</a:t>
            </a:r>
            <a:endParaRPr lang="en-US" sz="48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CCBE34AF-AA28-7014-B76F-48CC6B8092E3}"/>
              </a:ext>
            </a:extLst>
          </p:cNvPr>
          <p:cNvSpPr txBox="1"/>
          <p:nvPr/>
        </p:nvSpPr>
        <p:spPr>
          <a:xfrm>
            <a:off x="254000" y="1758097"/>
            <a:ext cx="10020300" cy="1815882"/>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Why code Whisper is one of the best competitor?</a:t>
            </a:r>
          </a:p>
          <a:p>
            <a:pPr marL="342900" indent="-342900">
              <a:buAutoNum type="arabicPeriod"/>
            </a:pP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It  is open source product of Amazon</a:t>
            </a:r>
          </a:p>
          <a:p>
            <a:pPr marL="342900" indent="-342900">
              <a:buAutoNum type="arabicPeriod"/>
            </a:pPr>
            <a:r>
              <a:rPr lang="en-IN" sz="28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Amzon</a:t>
            </a: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a:t>
            </a:r>
            <a:r>
              <a:rPr lang="en-IN" sz="28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CodeWhisperer</a:t>
            </a: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free for individual use, is now </a:t>
            </a:r>
            <a:r>
              <a:rPr lang="en-IN" sz="28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genereally</a:t>
            </a: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Available </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10432B11-C7FD-19FB-238F-DEA620243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700" y="4141620"/>
            <a:ext cx="8102600" cy="2271849"/>
          </a:xfrm>
          <a:prstGeom prst="rect">
            <a:avLst/>
          </a:prstGeom>
        </p:spPr>
      </p:pic>
    </p:spTree>
    <p:extLst>
      <p:ext uri="{BB962C8B-B14F-4D97-AF65-F5344CB8AC3E}">
        <p14:creationId xmlns:p14="http://schemas.microsoft.com/office/powerpoint/2010/main" val="36536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4">
            <a:duotone>
              <a:prstClr val="black"/>
              <a:srgbClr val="26213F">
                <a:tint val="45000"/>
                <a:satMod val="40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39CF64D0-9C5C-4FA8-238D-51AE67658D68}"/>
              </a:ext>
            </a:extLst>
          </p:cNvPr>
          <p:cNvPicPr>
            <a:picLocks noChangeAspect="1"/>
          </p:cNvPicPr>
          <p:nvPr/>
        </p:nvPicPr>
        <p:blipFill rotWithShape="1">
          <a:blip r:embed="rId6">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a:extLst>
              <a:ext uri="{FF2B5EF4-FFF2-40B4-BE49-F238E27FC236}">
                <a16:creationId xmlns:a16="http://schemas.microsoft.com/office/drawing/2014/main" id="{201A680E-639E-5AA4-AB74-F2DD4E46ED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2192000" cy="6854613"/>
          </a:xfrm>
          <a:prstGeom prst="rect">
            <a:avLst/>
          </a:prstGeom>
        </p:spPr>
      </p:pic>
      <p:pic>
        <p:nvPicPr>
          <p:cNvPr id="6" name="voice">
            <a:hlinkClick r:id="" action="ppaction://media"/>
            <a:extLst>
              <a:ext uri="{FF2B5EF4-FFF2-40B4-BE49-F238E27FC236}">
                <a16:creationId xmlns:a16="http://schemas.microsoft.com/office/drawing/2014/main" id="{5DE50F73-B89D-9357-35F8-099613D471CE}"/>
              </a:ext>
            </a:extLst>
          </p:cNvPr>
          <p:cNvPicPr>
            <a:picLocks noChangeAspect="1"/>
          </p:cNvPicPr>
          <p:nvPr>
            <a:audioFile r:link="rId1"/>
            <p:extLst>
              <p:ext uri="{DAA4B4D4-6D71-4841-9C94-3DE7FCFB9230}">
                <p14:media xmlns:p14="http://schemas.microsoft.com/office/powerpoint/2010/main" r:embed="rId2">
                  <p14:trim end="287724.3333"/>
                </p14:media>
              </p:ext>
            </p:extLst>
          </p:nvPr>
        </p:nvPicPr>
        <p:blipFill>
          <a:blip r:embed="rId8"/>
          <a:stretch>
            <a:fillRect/>
          </a:stretch>
        </p:blipFill>
        <p:spPr>
          <a:xfrm>
            <a:off x="12541250" y="5229225"/>
            <a:ext cx="406400" cy="406400"/>
          </a:xfrm>
          <a:prstGeom prst="rect">
            <a:avLst/>
          </a:prstGeom>
        </p:spPr>
      </p:pic>
    </p:spTree>
    <p:extLst>
      <p:ext uri="{BB962C8B-B14F-4D97-AF65-F5344CB8AC3E}">
        <p14:creationId xmlns:p14="http://schemas.microsoft.com/office/powerpoint/2010/main" val="15974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B095E568-ED07-D6EA-FAD0-78E1F922ECD9}"/>
              </a:ext>
            </a:extLst>
          </p:cNvPr>
          <p:cNvSpPr txBox="1"/>
          <p:nvPr/>
        </p:nvSpPr>
        <p:spPr>
          <a:xfrm>
            <a:off x="571500" y="431800"/>
            <a:ext cx="10375900" cy="1569660"/>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AWS Code Whisperer VS GitHub Copilot</a:t>
            </a:r>
            <a:endParaRPr lang="en-US" sz="48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D2E3CE9D-3C5B-3DD6-A109-FAAD8BAB6041}"/>
              </a:ext>
            </a:extLst>
          </p:cNvPr>
          <p:cNvSpPr txBox="1"/>
          <p:nvPr/>
        </p:nvSpPr>
        <p:spPr>
          <a:xfrm>
            <a:off x="463549" y="1917800"/>
            <a:ext cx="5295900" cy="3108543"/>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AWS Code Whisperer:</a:t>
            </a:r>
          </a:p>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Built on Amazon Web Services Utilizes AI-powered NLP algorithms Emphasizes Context Understanding Higher Accuracy &amp; Reliability </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B63CA68B-89A6-03B9-2ADB-5F27831B580C}"/>
              </a:ext>
            </a:extLst>
          </p:cNvPr>
          <p:cNvSpPr txBox="1"/>
          <p:nvPr/>
        </p:nvSpPr>
        <p:spPr>
          <a:xfrm>
            <a:off x="6432553" y="1897521"/>
            <a:ext cx="4813300" cy="3539430"/>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GitHub Copilot:</a:t>
            </a:r>
          </a:p>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Built on OpenAI’s GPT-3 language techniques versatile across Languages and frameworks occasional inaccuracy in code </a:t>
            </a:r>
            <a:r>
              <a:rPr lang="en-IN" sz="28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genreation</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8FA0537F-B590-1AB5-CF6E-98857851507B}"/>
              </a:ext>
            </a:extLst>
          </p:cNvPr>
          <p:cNvSpPr txBox="1"/>
          <p:nvPr/>
        </p:nvSpPr>
        <p:spPr>
          <a:xfrm>
            <a:off x="96520" y="5608866"/>
            <a:ext cx="6553200" cy="1077218"/>
          </a:xfrm>
          <a:prstGeom prst="rect">
            <a:avLst/>
          </a:prstGeom>
          <a:noFill/>
        </p:spPr>
        <p:txBody>
          <a:bodyPr wrap="square" rtlCol="0">
            <a:spAutoFit/>
          </a:bodyPr>
          <a:lstStyle/>
          <a:p>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Key </a:t>
            </a:r>
            <a:r>
              <a:rPr lang="en-IN" sz="16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takeways</a:t>
            </a:r>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a:t>
            </a:r>
          </a:p>
          <a:p>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Choose based on Development needs &amp; context AWS </a:t>
            </a:r>
            <a:r>
              <a:rPr lang="en-IN" sz="16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CodeWhishperer</a:t>
            </a:r>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AWS Cloud Optimization </a:t>
            </a:r>
          </a:p>
          <a:p>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GitHub: </a:t>
            </a:r>
            <a:r>
              <a:rPr lang="en-IN" sz="16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Genreal</a:t>
            </a:r>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code Assistance</a:t>
            </a:r>
            <a:endParaRPr lang="en-US"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9418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4ADA1-8600-4C45-C9E3-F49FA72C255C}"/>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4" name="Picture 3">
            <a:extLst>
              <a:ext uri="{FF2B5EF4-FFF2-40B4-BE49-F238E27FC236}">
                <a16:creationId xmlns:a16="http://schemas.microsoft.com/office/drawing/2014/main" id="{39FF8BE4-A413-29A6-AD15-71BECE2FF53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4667AC81-5A0F-74AB-941D-812CB54F83B1}"/>
              </a:ext>
            </a:extLst>
          </p:cNvPr>
          <p:cNvSpPr txBox="1"/>
          <p:nvPr/>
        </p:nvSpPr>
        <p:spPr>
          <a:xfrm>
            <a:off x="0" y="2367171"/>
            <a:ext cx="4389120" cy="2123658"/>
          </a:xfrm>
          <a:prstGeom prst="rect">
            <a:avLst/>
          </a:prstGeom>
          <a:noFill/>
        </p:spPr>
        <p:txBody>
          <a:bodyPr wrap="square" rtlCol="0" anchor="ctr">
            <a:spAutoFit/>
          </a:bodyPr>
          <a:lstStyle/>
          <a:p>
            <a:r>
              <a:rPr lang="en-IN" sz="6600" dirty="0">
                <a:solidFill>
                  <a:schemeClr val="bg1"/>
                </a:solidFill>
                <a:latin typeface="Arial Rounded MT Bold" panose="020F0704030504030204" pitchFamily="34" charset="0"/>
              </a:rPr>
              <a:t>What is Copilot?</a:t>
            </a:r>
            <a:endParaRPr lang="en-US" sz="6600" dirty="0">
              <a:solidFill>
                <a:schemeClr val="bg1"/>
              </a:solidFill>
              <a:latin typeface="Arial Rounded MT Bold" panose="020F0704030504030204" pitchFamily="34" charset="0"/>
            </a:endParaRPr>
          </a:p>
        </p:txBody>
      </p:sp>
      <p:pic>
        <p:nvPicPr>
          <p:cNvPr id="8" name="Picture 7" descr="Copilot generating a tictactoe game">
            <a:extLst>
              <a:ext uri="{FF2B5EF4-FFF2-40B4-BE49-F238E27FC236}">
                <a16:creationId xmlns:a16="http://schemas.microsoft.com/office/drawing/2014/main" id="{C0E226F9-9A4E-63D7-4061-4BEC2ECAE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5846" y="2101759"/>
            <a:ext cx="5715000" cy="3571875"/>
          </a:xfrm>
          <a:prstGeom prst="rect">
            <a:avLst/>
          </a:prstGeom>
          <a:noFill/>
          <a:ln>
            <a:noFill/>
          </a:ln>
        </p:spPr>
      </p:pic>
    </p:spTree>
    <p:extLst>
      <p:ext uri="{BB962C8B-B14F-4D97-AF65-F5344CB8AC3E}">
        <p14:creationId xmlns:p14="http://schemas.microsoft.com/office/powerpoint/2010/main" val="386307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2CC90AD-8F36-627B-B1B1-0E0ABFF68109}"/>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E8E6A44C-8E00-04BB-164D-7CE98C951957}"/>
              </a:ext>
            </a:extLst>
          </p:cNvPr>
          <p:cNvSpPr txBox="1"/>
          <p:nvPr/>
        </p:nvSpPr>
        <p:spPr>
          <a:xfrm>
            <a:off x="2029342" y="230197"/>
            <a:ext cx="8133316" cy="1569660"/>
          </a:xfrm>
          <a:prstGeom prst="rect">
            <a:avLst/>
          </a:prstGeom>
          <a:noFill/>
        </p:spPr>
        <p:txBody>
          <a:bodyPr wrap="square" rtlCol="0">
            <a:spAutoFit/>
          </a:bodyPr>
          <a:lstStyle/>
          <a:p>
            <a:pPr algn="ctr"/>
            <a:r>
              <a:rPr lang="en-IN" sz="4800" dirty="0">
                <a:solidFill>
                  <a:schemeClr val="bg1"/>
                </a:solidFill>
                <a:latin typeface="Arial Rounded MT Bold" panose="020F0704030504030204" pitchFamily="34" charset="0"/>
              </a:rPr>
              <a:t>Other product and Future Scope</a:t>
            </a:r>
            <a:endParaRPr lang="en-US" sz="48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9E23B5B0-E0E2-0C29-2CE1-B0793469BA05}"/>
              </a:ext>
            </a:extLst>
          </p:cNvPr>
          <p:cNvSpPr txBox="1"/>
          <p:nvPr/>
        </p:nvSpPr>
        <p:spPr>
          <a:xfrm>
            <a:off x="259023" y="2030054"/>
            <a:ext cx="9405674" cy="1384995"/>
          </a:xfrm>
          <a:prstGeom prst="rect">
            <a:avLst/>
          </a:prstGeom>
          <a:noFill/>
        </p:spPr>
        <p:txBody>
          <a:bodyPr wrap="square" rtlCol="0">
            <a:spAutoFit/>
          </a:bodyPr>
          <a:lstStyle/>
          <a:p>
            <a:r>
              <a:rPr lang="en-IN" sz="28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GItHub</a:t>
            </a: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Next is a team of researchers and engineers at GitHub that investigates the future pf software </a:t>
            </a:r>
            <a:r>
              <a:rPr lang="en-IN" sz="28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developemnt</a:t>
            </a: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37C916CA-B5AD-EEEF-8DE1-A93EE3E50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358" y="3662035"/>
            <a:ext cx="2340000" cy="1839092"/>
          </a:xfrm>
          <a:prstGeom prst="rect">
            <a:avLst/>
          </a:prstGeom>
        </p:spPr>
      </p:pic>
      <p:pic>
        <p:nvPicPr>
          <p:cNvPr id="11" name="Picture 10">
            <a:extLst>
              <a:ext uri="{FF2B5EF4-FFF2-40B4-BE49-F238E27FC236}">
                <a16:creationId xmlns:a16="http://schemas.microsoft.com/office/drawing/2014/main" id="{B891202E-B80B-B78B-EAAA-828789421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6547" y="4289406"/>
            <a:ext cx="2437374" cy="1839600"/>
          </a:xfrm>
          <a:prstGeom prst="rect">
            <a:avLst/>
          </a:prstGeom>
        </p:spPr>
      </p:pic>
      <p:pic>
        <p:nvPicPr>
          <p:cNvPr id="13" name="Picture 12">
            <a:extLst>
              <a:ext uri="{FF2B5EF4-FFF2-40B4-BE49-F238E27FC236}">
                <a16:creationId xmlns:a16="http://schemas.microsoft.com/office/drawing/2014/main" id="{4F4B5D12-0527-E6B4-FAD4-E1D682517D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5631" y="3709932"/>
            <a:ext cx="2076445" cy="1839600"/>
          </a:xfrm>
          <a:prstGeom prst="rect">
            <a:avLst/>
          </a:prstGeom>
        </p:spPr>
      </p:pic>
    </p:spTree>
    <p:extLst>
      <p:ext uri="{BB962C8B-B14F-4D97-AF65-F5344CB8AC3E}">
        <p14:creationId xmlns:p14="http://schemas.microsoft.com/office/powerpoint/2010/main" val="2178681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a:extLst>
              <a:ext uri="{FF2B5EF4-FFF2-40B4-BE49-F238E27FC236}">
                <a16:creationId xmlns:a16="http://schemas.microsoft.com/office/drawing/2014/main" id="{789092C0-8764-9C59-E430-DFD656453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69" y="2157181"/>
            <a:ext cx="2066311" cy="1839600"/>
          </a:xfrm>
          <a:prstGeom prst="rect">
            <a:avLst/>
          </a:prstGeom>
        </p:spPr>
      </p:pic>
      <p:pic>
        <p:nvPicPr>
          <p:cNvPr id="7" name="Picture 6">
            <a:extLst>
              <a:ext uri="{FF2B5EF4-FFF2-40B4-BE49-F238E27FC236}">
                <a16:creationId xmlns:a16="http://schemas.microsoft.com/office/drawing/2014/main" id="{DB13E3B8-47C9-0BD1-6A57-081B12DEDC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8485" y="3862620"/>
            <a:ext cx="2391102" cy="1839600"/>
          </a:xfrm>
          <a:prstGeom prst="rect">
            <a:avLst/>
          </a:prstGeom>
        </p:spPr>
      </p:pic>
      <p:pic>
        <p:nvPicPr>
          <p:cNvPr id="9" name="Picture 8">
            <a:extLst>
              <a:ext uri="{FF2B5EF4-FFF2-40B4-BE49-F238E27FC236}">
                <a16:creationId xmlns:a16="http://schemas.microsoft.com/office/drawing/2014/main" id="{3DD9AAD6-4A9D-7E2D-BA56-72C4A5FF5D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1219" y="1084521"/>
            <a:ext cx="2442559" cy="1839600"/>
          </a:xfrm>
          <a:prstGeom prst="rect">
            <a:avLst/>
          </a:prstGeom>
        </p:spPr>
      </p:pic>
      <p:pic>
        <p:nvPicPr>
          <p:cNvPr id="11" name="Picture 10">
            <a:extLst>
              <a:ext uri="{FF2B5EF4-FFF2-40B4-BE49-F238E27FC236}">
                <a16:creationId xmlns:a16="http://schemas.microsoft.com/office/drawing/2014/main" id="{F9CF0BD3-4EB8-206A-3BDF-175A1BEBCE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7421" y="3861165"/>
            <a:ext cx="2222407" cy="1839600"/>
          </a:xfrm>
          <a:prstGeom prst="rect">
            <a:avLst/>
          </a:prstGeom>
        </p:spPr>
      </p:pic>
    </p:spTree>
    <p:extLst>
      <p:ext uri="{BB962C8B-B14F-4D97-AF65-F5344CB8AC3E}">
        <p14:creationId xmlns:p14="http://schemas.microsoft.com/office/powerpoint/2010/main" val="187848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a:extLst>
              <a:ext uri="{FF2B5EF4-FFF2-40B4-BE49-F238E27FC236}">
                <a16:creationId xmlns:a16="http://schemas.microsoft.com/office/drawing/2014/main" id="{14A978CA-B57F-2EEF-4CD3-E24572285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0" y="3149194"/>
            <a:ext cx="2237066" cy="1839600"/>
          </a:xfrm>
          <a:prstGeom prst="rect">
            <a:avLst/>
          </a:prstGeom>
        </p:spPr>
      </p:pic>
      <p:pic>
        <p:nvPicPr>
          <p:cNvPr id="7" name="Picture 6">
            <a:extLst>
              <a:ext uri="{FF2B5EF4-FFF2-40B4-BE49-F238E27FC236}">
                <a16:creationId xmlns:a16="http://schemas.microsoft.com/office/drawing/2014/main" id="{9D7E575E-EA1A-A026-6B75-53F5895525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5886" y="3946783"/>
            <a:ext cx="1851206" cy="1839600"/>
          </a:xfrm>
          <a:prstGeom prst="rect">
            <a:avLst/>
          </a:prstGeom>
        </p:spPr>
      </p:pic>
      <p:pic>
        <p:nvPicPr>
          <p:cNvPr id="9" name="Picture 8">
            <a:extLst>
              <a:ext uri="{FF2B5EF4-FFF2-40B4-BE49-F238E27FC236}">
                <a16:creationId xmlns:a16="http://schemas.microsoft.com/office/drawing/2014/main" id="{E6B428A9-4E7D-8948-480A-0DC1805A19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1937" y="3327400"/>
            <a:ext cx="2611575" cy="1839600"/>
          </a:xfrm>
          <a:prstGeom prst="rect">
            <a:avLst/>
          </a:prstGeom>
        </p:spPr>
      </p:pic>
    </p:spTree>
    <p:extLst>
      <p:ext uri="{BB962C8B-B14F-4D97-AF65-F5344CB8AC3E}">
        <p14:creationId xmlns:p14="http://schemas.microsoft.com/office/powerpoint/2010/main" val="2428137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60960"/>
            <a:ext cx="12192000" cy="7106195"/>
          </a:xfrm>
          <a:prstGeom prst="rect">
            <a:avLst/>
          </a:prstGeom>
          <a:solidFill>
            <a:srgbClr val="26213F"/>
          </a:solidFill>
        </p:spPr>
      </p:pic>
      <p:pic>
        <p:nvPicPr>
          <p:cNvPr id="3" name="Picture 2">
            <a:extLst>
              <a:ext uri="{FF2B5EF4-FFF2-40B4-BE49-F238E27FC236}">
                <a16:creationId xmlns:a16="http://schemas.microsoft.com/office/drawing/2014/main" id="{9E74432F-359A-349B-3D1D-15B62AE5A4C4}"/>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502626"/>
            <a:ext cx="12192000" cy="4542609"/>
          </a:xfrm>
          <a:prstGeom prst="rect">
            <a:avLst/>
          </a:prstGeom>
        </p:spPr>
      </p:pic>
      <p:sp>
        <p:nvSpPr>
          <p:cNvPr id="5" name="TextBox 4">
            <a:extLst>
              <a:ext uri="{FF2B5EF4-FFF2-40B4-BE49-F238E27FC236}">
                <a16:creationId xmlns:a16="http://schemas.microsoft.com/office/drawing/2014/main" id="{8571AE7F-D0E4-AD6E-0AE8-1990EE08C42A}"/>
              </a:ext>
            </a:extLst>
          </p:cNvPr>
          <p:cNvSpPr txBox="1"/>
          <p:nvPr/>
        </p:nvSpPr>
        <p:spPr>
          <a:xfrm>
            <a:off x="0" y="2875002"/>
            <a:ext cx="6096000"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6600">
                <a:solidFill>
                  <a:prstClr val="white"/>
                </a:solidFill>
                <a:latin typeface="Arial Rounded MT Bold" panose="020F0704030504030204" pitchFamily="34" charset="0"/>
              </a:rPr>
              <a:t>Improvements</a:t>
            </a:r>
            <a:endParaRPr kumimoji="0" lang="en-US" sz="6600" b="0" i="0" u="none" strike="noStrike" kern="1200" cap="none" spc="0" normalizeH="0" baseline="0" noProof="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56959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304CB75-70C8-F05F-D447-F83B922B37F7}"/>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4" name="object 4">
            <a:extLst>
              <a:ext uri="{FF2B5EF4-FFF2-40B4-BE49-F238E27FC236}">
                <a16:creationId xmlns:a16="http://schemas.microsoft.com/office/drawing/2014/main" id="{E9E2772E-F301-8E63-AD35-EE5120976ED9}"/>
              </a:ext>
            </a:extLst>
          </p:cNvPr>
          <p:cNvPicPr/>
          <p:nvPr/>
        </p:nvPicPr>
        <p:blipFill>
          <a:blip r:embed="rId6" cstate="print"/>
          <a:stretch>
            <a:fillRect/>
          </a:stretch>
        </p:blipFill>
        <p:spPr>
          <a:xfrm>
            <a:off x="0" y="1846218"/>
            <a:ext cx="12111010" cy="5011782"/>
          </a:xfrm>
          <a:prstGeom prst="rect">
            <a:avLst/>
          </a:prstGeom>
        </p:spPr>
      </p:pic>
    </p:spTree>
    <p:extLst>
      <p:ext uri="{BB962C8B-B14F-4D97-AF65-F5344CB8AC3E}">
        <p14:creationId xmlns:p14="http://schemas.microsoft.com/office/powerpoint/2010/main" val="402155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8D83CA09-25F8-E92B-81BC-DFA369A43E3F}"/>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BABF11A0-D801-B2E4-FB28-4754BE44BFFD}"/>
              </a:ext>
            </a:extLst>
          </p:cNvPr>
          <p:cNvSpPr txBox="1"/>
          <p:nvPr/>
        </p:nvSpPr>
        <p:spPr>
          <a:xfrm>
            <a:off x="0" y="2644170"/>
            <a:ext cx="6096000" cy="1569660"/>
          </a:xfrm>
          <a:prstGeom prst="rect">
            <a:avLst/>
          </a:prstGeom>
          <a:noFill/>
        </p:spPr>
        <p:txBody>
          <a:bodyPr wrap="square">
            <a:spAutoFit/>
          </a:bodyPr>
          <a:lstStyle/>
          <a:p>
            <a:r>
              <a:rPr lang="en-US" sz="4800" spc="-5">
                <a:solidFill>
                  <a:srgbClr val="FDFFFD"/>
                </a:solidFill>
                <a:latin typeface="Arial Rounded MT Bold" panose="020F0704030504030204" pitchFamily="34" charset="0"/>
                <a:cs typeface="Arial"/>
              </a:rPr>
              <a:t>Block </a:t>
            </a:r>
            <a:r>
              <a:rPr lang="en-US" sz="4800">
                <a:solidFill>
                  <a:srgbClr val="FDFFFD"/>
                </a:solidFill>
                <a:latin typeface="Arial Rounded MT Bold" panose="020F0704030504030204" pitchFamily="34" charset="0"/>
                <a:cs typeface="Arial"/>
              </a:rPr>
              <a:t> </a:t>
            </a:r>
            <a:r>
              <a:rPr lang="en-US" sz="4800" spc="-10">
                <a:solidFill>
                  <a:srgbClr val="FDFFFD"/>
                </a:solidFill>
                <a:latin typeface="Arial Rounded MT Bold" panose="020F0704030504030204" pitchFamily="34" charset="0"/>
                <a:cs typeface="Arial"/>
              </a:rPr>
              <a:t>public </a:t>
            </a:r>
            <a:r>
              <a:rPr lang="en-US" sz="4800" spc="-5">
                <a:solidFill>
                  <a:srgbClr val="FDFFFD"/>
                </a:solidFill>
                <a:latin typeface="Arial Rounded MT Bold" panose="020F0704030504030204" pitchFamily="34" charset="0"/>
                <a:cs typeface="Arial"/>
              </a:rPr>
              <a:t>code </a:t>
            </a:r>
            <a:r>
              <a:rPr lang="en-US" sz="4800">
                <a:solidFill>
                  <a:srgbClr val="FDFFFD"/>
                </a:solidFill>
                <a:latin typeface="Arial Rounded MT Bold" panose="020F0704030504030204" pitchFamily="34" charset="0"/>
                <a:cs typeface="Arial"/>
              </a:rPr>
              <a:t> </a:t>
            </a:r>
            <a:r>
              <a:rPr lang="en-US" sz="4800" spc="-5">
                <a:solidFill>
                  <a:srgbClr val="FDFFFD"/>
                </a:solidFill>
                <a:latin typeface="Arial Rounded MT Bold" panose="020F0704030504030204" pitchFamily="34" charset="0"/>
                <a:cs typeface="Arial"/>
              </a:rPr>
              <a:t>suggestions</a:t>
            </a:r>
            <a:endParaRPr lang="en-US" sz="4800">
              <a:latin typeface="Arial Rounded MT Bold" panose="020F0704030504030204" pitchFamily="34" charset="0"/>
              <a:cs typeface="Arial"/>
            </a:endParaRPr>
          </a:p>
        </p:txBody>
      </p:sp>
      <p:pic>
        <p:nvPicPr>
          <p:cNvPr id="1028" name="Picture 4">
            <a:extLst>
              <a:ext uri="{FF2B5EF4-FFF2-40B4-BE49-F238E27FC236}">
                <a16:creationId xmlns:a16="http://schemas.microsoft.com/office/drawing/2014/main" id="{B81FBAAD-6EA0-68D3-4B14-591FB4A19E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2412" y="4068479"/>
            <a:ext cx="64008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888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2CC90AD-8F36-627B-B1B1-0E0ABFF68109}"/>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C425FE94-3552-081A-2207-63519607EAA7}"/>
              </a:ext>
            </a:extLst>
          </p:cNvPr>
          <p:cNvSpPr txBox="1"/>
          <p:nvPr/>
        </p:nvSpPr>
        <p:spPr>
          <a:xfrm>
            <a:off x="0" y="2875002"/>
            <a:ext cx="4876800" cy="1107996"/>
          </a:xfrm>
          <a:prstGeom prst="rect">
            <a:avLst/>
          </a:prstGeom>
          <a:noFill/>
        </p:spPr>
        <p:txBody>
          <a:bodyPr wrap="square" rtlCol="0">
            <a:spAutoFit/>
          </a:bodyPr>
          <a:lstStyle/>
          <a:p>
            <a:r>
              <a:rPr lang="en-IN" sz="6600">
                <a:solidFill>
                  <a:srgbClr val="FFFFFF"/>
                </a:solidFill>
                <a:latin typeface="Arial Rounded MT Bold" panose="020F0704030504030204" pitchFamily="34" charset="0"/>
              </a:rPr>
              <a:t>Review</a:t>
            </a:r>
            <a:endParaRPr lang="en-US" sz="6600">
              <a:solidFill>
                <a:srgbClr val="FFFFFF"/>
              </a:solidFill>
              <a:latin typeface="Arial Rounded MT Bold" panose="020F0704030504030204" pitchFamily="34" charset="0"/>
            </a:endParaRPr>
          </a:p>
        </p:txBody>
      </p:sp>
    </p:spTree>
    <p:extLst>
      <p:ext uri="{BB962C8B-B14F-4D97-AF65-F5344CB8AC3E}">
        <p14:creationId xmlns:p14="http://schemas.microsoft.com/office/powerpoint/2010/main" val="3304152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A303BD0E-56C1-9E08-4BF1-C6F79C4100A8}"/>
              </a:ext>
            </a:extLst>
          </p:cNvPr>
          <p:cNvSpPr txBox="1"/>
          <p:nvPr/>
        </p:nvSpPr>
        <p:spPr>
          <a:xfrm>
            <a:off x="220663" y="399604"/>
            <a:ext cx="2946400" cy="2015936"/>
          </a:xfrm>
          <a:prstGeom prst="rect">
            <a:avLst/>
          </a:prstGeom>
          <a:noFill/>
          <a:effectLst>
            <a:glow rad="1778000">
              <a:schemeClr val="accent1">
                <a:alpha val="93000"/>
              </a:schemeClr>
            </a:glow>
          </a:effectLst>
          <a:scene3d>
            <a:camera prst="orthographicFront"/>
            <a:lightRig rig="threePt" dir="t"/>
          </a:scene3d>
          <a:sp3d prstMaterial="dkEdge">
            <a:bevelT prst="relaxedInset"/>
          </a:sp3d>
        </p:spPr>
        <p:txBody>
          <a:bodyPr wrap="square" rtlCol="0">
            <a:spAutoFit/>
          </a:bodyPr>
          <a:lstStyle/>
          <a:p>
            <a:r>
              <a:rPr lang="en-IN" sz="2500" b="1" dirty="0">
                <a:solidFill>
                  <a:srgbClr val="6818B0"/>
                </a:solidFill>
                <a:latin typeface="Verdana" panose="020B0604030504040204" pitchFamily="34" charset="0"/>
                <a:ea typeface="Verdana" panose="020B0604030504040204" pitchFamily="34" charset="0"/>
              </a:rPr>
              <a:t>Using GitHub Copilot Chat </a:t>
            </a:r>
            <a:r>
              <a:rPr lang="en-IN" sz="2500" b="1" dirty="0">
                <a:solidFill>
                  <a:schemeClr val="bg1"/>
                </a:solidFill>
                <a:latin typeface="Verdana" panose="020B0604030504040204" pitchFamily="34" charset="0"/>
                <a:ea typeface="Verdana" panose="020B0604030504040204" pitchFamily="34" charset="0"/>
              </a:rPr>
              <a:t>correlates with better code quality </a:t>
            </a:r>
            <a:endParaRPr lang="en-US" sz="2500" b="1" dirty="0">
              <a:solidFill>
                <a:schemeClr val="bg1"/>
              </a:solidFill>
              <a:latin typeface="Verdana" panose="020B0604030504040204" pitchFamily="34" charset="0"/>
              <a:ea typeface="Verdana" panose="020B0604030504040204" pitchFamily="34" charset="0"/>
            </a:endParaRPr>
          </a:p>
        </p:txBody>
      </p:sp>
      <p:graphicFrame>
        <p:nvGraphicFramePr>
          <p:cNvPr id="7" name="Chart 6">
            <a:extLst>
              <a:ext uri="{FF2B5EF4-FFF2-40B4-BE49-F238E27FC236}">
                <a16:creationId xmlns:a16="http://schemas.microsoft.com/office/drawing/2014/main" id="{E649397E-7A7B-8442-2C91-419FD84C0E53}"/>
              </a:ext>
            </a:extLst>
          </p:cNvPr>
          <p:cNvGraphicFramePr/>
          <p:nvPr>
            <p:extLst>
              <p:ext uri="{D42A27DB-BD31-4B8C-83A1-F6EECF244321}">
                <p14:modId xmlns:p14="http://schemas.microsoft.com/office/powerpoint/2010/main" val="2487895473"/>
              </p:ext>
            </p:extLst>
          </p:nvPr>
        </p:nvGraphicFramePr>
        <p:xfrm>
          <a:off x="9280525" y="2747555"/>
          <a:ext cx="2400300" cy="2209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E8A3C527-AAD2-7ECF-16EC-E79517456B2D}"/>
              </a:ext>
            </a:extLst>
          </p:cNvPr>
          <p:cNvGraphicFramePr/>
          <p:nvPr>
            <p:extLst>
              <p:ext uri="{D42A27DB-BD31-4B8C-83A1-F6EECF244321}">
                <p14:modId xmlns:p14="http://schemas.microsoft.com/office/powerpoint/2010/main" val="885218017"/>
              </p:ext>
            </p:extLst>
          </p:nvPr>
        </p:nvGraphicFramePr>
        <p:xfrm>
          <a:off x="9280525" y="603795"/>
          <a:ext cx="2400300" cy="2209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AC0576C4-F6E3-CFA1-53F5-951AD70B54B1}"/>
              </a:ext>
            </a:extLst>
          </p:cNvPr>
          <p:cNvGraphicFramePr/>
          <p:nvPr>
            <p:extLst>
              <p:ext uri="{D42A27DB-BD31-4B8C-83A1-F6EECF244321}">
                <p14:modId xmlns:p14="http://schemas.microsoft.com/office/powerpoint/2010/main" val="2744143024"/>
              </p:ext>
            </p:extLst>
          </p:nvPr>
        </p:nvGraphicFramePr>
        <p:xfrm>
          <a:off x="9280525" y="4802778"/>
          <a:ext cx="2400300" cy="2209800"/>
        </p:xfrm>
        <a:graphic>
          <a:graphicData uri="http://schemas.openxmlformats.org/drawingml/2006/chart">
            <c:chart xmlns:c="http://schemas.openxmlformats.org/drawingml/2006/chart" xmlns:r="http://schemas.openxmlformats.org/officeDocument/2006/relationships" r:id="rId7"/>
          </a:graphicData>
        </a:graphic>
      </p:graphicFrame>
      <p:sp>
        <p:nvSpPr>
          <p:cNvPr id="11" name="TextBox 10">
            <a:extLst>
              <a:ext uri="{FF2B5EF4-FFF2-40B4-BE49-F238E27FC236}">
                <a16:creationId xmlns:a16="http://schemas.microsoft.com/office/drawing/2014/main" id="{086510BD-6E79-09E6-9C0B-3916C50F5568}"/>
              </a:ext>
            </a:extLst>
          </p:cNvPr>
          <p:cNvSpPr txBox="1"/>
          <p:nvPr/>
        </p:nvSpPr>
        <p:spPr>
          <a:xfrm>
            <a:off x="3342481" y="1160782"/>
            <a:ext cx="4216400" cy="1200329"/>
          </a:xfrm>
          <a:prstGeom prst="rect">
            <a:avLst/>
          </a:prstGeom>
          <a:noFill/>
        </p:spPr>
        <p:txBody>
          <a:bodyPr wrap="square" rtlCol="0">
            <a:spAutoFit/>
          </a:bodyPr>
          <a:lstStyle/>
          <a:p>
            <a:r>
              <a:rPr lang="en-IN" dirty="0">
                <a:solidFill>
                  <a:schemeClr val="bg1"/>
                </a:solidFill>
                <a:latin typeface="Verdana" panose="020B0604030504040204" pitchFamily="34" charset="0"/>
                <a:ea typeface="Verdana" panose="020B0604030504040204" pitchFamily="34" charset="0"/>
              </a:rPr>
              <a:t>85% of developers felt more confident in their code quality when authoring code with GitHub and GitHub Copilot Chat</a:t>
            </a:r>
            <a:endParaRPr lang="en-US" dirty="0">
              <a:solidFill>
                <a:schemeClr val="bg1"/>
              </a:solidFill>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09A9F591-D5C5-3713-2588-28C800C005FA}"/>
              </a:ext>
            </a:extLst>
          </p:cNvPr>
          <p:cNvSpPr txBox="1"/>
          <p:nvPr/>
        </p:nvSpPr>
        <p:spPr>
          <a:xfrm>
            <a:off x="3342481" y="2820490"/>
            <a:ext cx="3130550" cy="1477328"/>
          </a:xfrm>
          <a:prstGeom prst="rect">
            <a:avLst/>
          </a:prstGeom>
          <a:noFill/>
        </p:spPr>
        <p:txBody>
          <a:bodyPr wrap="square" rtlCol="0">
            <a:spAutoFit/>
          </a:bodyPr>
          <a:lstStyle/>
          <a:p>
            <a:r>
              <a:rPr lang="en-IN" dirty="0">
                <a:solidFill>
                  <a:schemeClr val="bg1"/>
                </a:solidFill>
                <a:latin typeface="Verdana" panose="020B0604030504040204" pitchFamily="34" charset="0"/>
                <a:ea typeface="Verdana" panose="020B0604030504040204" pitchFamily="34" charset="0"/>
              </a:rPr>
              <a:t>Code reviews were more actionable and completed 15% faster than without GitHub Copilot Chat</a:t>
            </a:r>
            <a:endParaRPr lang="en-US" dirty="0">
              <a:solidFill>
                <a:schemeClr val="bg1"/>
              </a:solidFill>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87FDEB4B-3694-9DB8-4F2B-5B0915AC6A51}"/>
              </a:ext>
            </a:extLst>
          </p:cNvPr>
          <p:cNvSpPr txBox="1"/>
          <p:nvPr/>
        </p:nvSpPr>
        <p:spPr>
          <a:xfrm>
            <a:off x="3344862" y="4766856"/>
            <a:ext cx="3390900" cy="1200329"/>
          </a:xfrm>
          <a:prstGeom prst="rect">
            <a:avLst/>
          </a:prstGeom>
          <a:noFill/>
        </p:spPr>
        <p:txBody>
          <a:bodyPr wrap="square" rtlCol="0">
            <a:spAutoFit/>
          </a:bodyPr>
          <a:lstStyle/>
          <a:p>
            <a:r>
              <a:rPr lang="en-IN" dirty="0">
                <a:solidFill>
                  <a:schemeClr val="bg1"/>
                </a:solidFill>
                <a:latin typeface="Verdana" panose="020B0604030504040204" pitchFamily="34" charset="0"/>
                <a:ea typeface="Verdana" panose="020B0604030504040204" pitchFamily="34" charset="0"/>
              </a:rPr>
              <a:t>88% of developers reported maintaining flow state with GitHub Copilot Chat</a:t>
            </a:r>
            <a:endParaRPr lang="en-US" dirty="0">
              <a:solidFill>
                <a:schemeClr val="bg1"/>
              </a:solidFill>
              <a:latin typeface="Verdana" panose="020B0604030504040204" pitchFamily="34" charset="0"/>
              <a:ea typeface="Verdana" panose="020B0604030504040204" pitchFamily="34" charset="0"/>
            </a:endParaRPr>
          </a:p>
        </p:txBody>
      </p:sp>
      <p:sp>
        <p:nvSpPr>
          <p:cNvPr id="15" name="Rectangle 14">
            <a:extLst>
              <a:ext uri="{FF2B5EF4-FFF2-40B4-BE49-F238E27FC236}">
                <a16:creationId xmlns:a16="http://schemas.microsoft.com/office/drawing/2014/main" id="{5DD2BFE8-AEB2-BE6E-3E3E-FC3D4F83298E}"/>
              </a:ext>
            </a:extLst>
          </p:cNvPr>
          <p:cNvSpPr/>
          <p:nvPr/>
        </p:nvSpPr>
        <p:spPr>
          <a:xfrm>
            <a:off x="7633211" y="1377818"/>
            <a:ext cx="1391728" cy="92333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freezing" dir="t"/>
          </a:scene3d>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85%</a:t>
            </a:r>
          </a:p>
        </p:txBody>
      </p:sp>
      <p:sp>
        <p:nvSpPr>
          <p:cNvPr id="17" name="Rectangle 16">
            <a:extLst>
              <a:ext uri="{FF2B5EF4-FFF2-40B4-BE49-F238E27FC236}">
                <a16:creationId xmlns:a16="http://schemas.microsoft.com/office/drawing/2014/main" id="{5E6D712B-B5C2-AF38-156B-36E86E330692}"/>
              </a:ext>
            </a:extLst>
          </p:cNvPr>
          <p:cNvSpPr/>
          <p:nvPr/>
        </p:nvSpPr>
        <p:spPr>
          <a:xfrm>
            <a:off x="7687441" y="3217301"/>
            <a:ext cx="1391728" cy="92333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freezing" dir="t"/>
          </a:scene3d>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p>
        </p:txBody>
      </p:sp>
      <p:sp>
        <p:nvSpPr>
          <p:cNvPr id="18" name="Rectangle 17">
            <a:extLst>
              <a:ext uri="{FF2B5EF4-FFF2-40B4-BE49-F238E27FC236}">
                <a16:creationId xmlns:a16="http://schemas.microsoft.com/office/drawing/2014/main" id="{C947439F-B2EE-E66A-DCB5-2BE29A67D97A}"/>
              </a:ext>
            </a:extLst>
          </p:cNvPr>
          <p:cNvSpPr/>
          <p:nvPr/>
        </p:nvSpPr>
        <p:spPr>
          <a:xfrm>
            <a:off x="7547486" y="5233237"/>
            <a:ext cx="1391728" cy="92333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freezing" dir="t"/>
          </a:scene3d>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88%</a:t>
            </a:r>
          </a:p>
        </p:txBody>
      </p:sp>
      <p:sp>
        <p:nvSpPr>
          <p:cNvPr id="20" name="TextBox 19">
            <a:extLst>
              <a:ext uri="{FF2B5EF4-FFF2-40B4-BE49-F238E27FC236}">
                <a16:creationId xmlns:a16="http://schemas.microsoft.com/office/drawing/2014/main" id="{3DE8CD2D-92F5-7BD0-F6D4-5BDE29882011}"/>
              </a:ext>
            </a:extLst>
          </p:cNvPr>
          <p:cNvSpPr txBox="1"/>
          <p:nvPr/>
        </p:nvSpPr>
        <p:spPr>
          <a:xfrm>
            <a:off x="78740" y="6223172"/>
            <a:ext cx="6883400" cy="646331"/>
          </a:xfrm>
          <a:prstGeom prst="rect">
            <a:avLst/>
          </a:prstGeom>
          <a:noFill/>
        </p:spPr>
        <p:txBody>
          <a:bodyPr wrap="square">
            <a:spAutoFit/>
          </a:bodyPr>
          <a:lstStyle/>
          <a:p>
            <a:r>
              <a:rPr lang="en-US" dirty="0">
                <a:solidFill>
                  <a:srgbClr val="8A8A8A"/>
                </a:solidFill>
              </a:rPr>
              <a:t>https://github.blog/2023-10-10-research-quantifying-github-copilots-impact-on-code-quality/</a:t>
            </a:r>
          </a:p>
        </p:txBody>
      </p:sp>
    </p:spTree>
    <p:extLst>
      <p:ext uri="{BB962C8B-B14F-4D97-AF65-F5344CB8AC3E}">
        <p14:creationId xmlns:p14="http://schemas.microsoft.com/office/powerpoint/2010/main" val="199229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26E95189-7D02-21E3-219C-5DDE110155BD}"/>
              </a:ext>
            </a:extLst>
          </p:cNvPr>
          <p:cNvSpPr txBox="1"/>
          <p:nvPr/>
        </p:nvSpPr>
        <p:spPr>
          <a:xfrm>
            <a:off x="0" y="0"/>
            <a:ext cx="12192000" cy="2308324"/>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Participant rating : authoring an&amp; reviewing code with GitHub Copilot Chart </a:t>
            </a:r>
            <a:endParaRPr lang="en-US" sz="4800" dirty="0">
              <a:solidFill>
                <a:schemeClr val="bg1"/>
              </a:solidFill>
              <a:latin typeface="Arial Rounded MT Bold" panose="020F0704030504030204" pitchFamily="34" charset="0"/>
            </a:endParaRPr>
          </a:p>
        </p:txBody>
      </p:sp>
      <p:pic>
        <p:nvPicPr>
          <p:cNvPr id="5" name="Picture 2" descr="Chart showing participant ratings of how GitHub Copilot Chat impacted authoring and reviewing code, measuring frustration level, focus, enjoyment, confidence, time researching, and time on repetitive tasks">
            <a:extLst>
              <a:ext uri="{FF2B5EF4-FFF2-40B4-BE49-F238E27FC236}">
                <a16:creationId xmlns:a16="http://schemas.microsoft.com/office/drawing/2014/main" id="{2126F0F3-7308-A3CC-A528-D787CC9589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695"/>
          <a:stretch/>
        </p:blipFill>
        <p:spPr bwMode="auto">
          <a:xfrm>
            <a:off x="990600" y="2356048"/>
            <a:ext cx="9753600" cy="4076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EB99CF8-F64F-D833-2366-EC0E783466B9}"/>
              </a:ext>
            </a:extLst>
          </p:cNvPr>
          <p:cNvSpPr txBox="1"/>
          <p:nvPr/>
        </p:nvSpPr>
        <p:spPr>
          <a:xfrm>
            <a:off x="5958840" y="6235531"/>
            <a:ext cx="6233160" cy="646331"/>
          </a:xfrm>
          <a:prstGeom prst="rect">
            <a:avLst/>
          </a:prstGeom>
          <a:noFill/>
        </p:spPr>
        <p:txBody>
          <a:bodyPr wrap="square">
            <a:spAutoFit/>
          </a:bodyPr>
          <a:lstStyle/>
          <a:p>
            <a:r>
              <a:rPr lang="en-US" dirty="0">
                <a:solidFill>
                  <a:srgbClr val="8A8A8A"/>
                </a:solidFill>
              </a:rPr>
              <a:t>https://github.blog/2023-10-10-research-quantifying-github-copilots-impact-on-code-quality/</a:t>
            </a:r>
          </a:p>
        </p:txBody>
      </p:sp>
    </p:spTree>
    <p:extLst>
      <p:ext uri="{BB962C8B-B14F-4D97-AF65-F5344CB8AC3E}">
        <p14:creationId xmlns:p14="http://schemas.microsoft.com/office/powerpoint/2010/main" val="1530531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1949A6D5-211F-DB7B-D1AE-2A79DA11B7D0}"/>
              </a:ext>
            </a:extLst>
          </p:cNvPr>
          <p:cNvSpPr txBox="1"/>
          <p:nvPr/>
        </p:nvSpPr>
        <p:spPr>
          <a:xfrm>
            <a:off x="266700" y="241300"/>
            <a:ext cx="11760200" cy="1569660"/>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Average rating for reviewing code with or without GitHub Copilot Cat</a:t>
            </a:r>
            <a:endParaRPr lang="en-US" sz="4800" dirty="0">
              <a:solidFill>
                <a:schemeClr val="bg1"/>
              </a:solidFill>
              <a:latin typeface="Arial Rounded MT Bold" panose="020F0704030504030204" pitchFamily="34" charset="0"/>
            </a:endParaRPr>
          </a:p>
        </p:txBody>
      </p:sp>
      <p:pic>
        <p:nvPicPr>
          <p:cNvPr id="6" name="Picture 2" descr="Bar chart showing average rating for reviewing code with and without GitHub Copilot Chat, measuring if code was easy to write, error-free, readable, reusable, concise, maintainable, resilient, and actionable">
            <a:extLst>
              <a:ext uri="{FF2B5EF4-FFF2-40B4-BE49-F238E27FC236}">
                <a16:creationId xmlns:a16="http://schemas.microsoft.com/office/drawing/2014/main" id="{9E314E48-5019-F1B7-B13B-8F8AEA286F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547"/>
          <a:stretch/>
        </p:blipFill>
        <p:spPr bwMode="auto">
          <a:xfrm>
            <a:off x="406400" y="2052260"/>
            <a:ext cx="9753600" cy="3975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729A0D-E66B-B5EC-07AC-C6E68C1AA6B6}"/>
              </a:ext>
            </a:extLst>
          </p:cNvPr>
          <p:cNvSpPr txBox="1"/>
          <p:nvPr/>
        </p:nvSpPr>
        <p:spPr>
          <a:xfrm>
            <a:off x="6146800" y="6190794"/>
            <a:ext cx="6111240" cy="646331"/>
          </a:xfrm>
          <a:prstGeom prst="rect">
            <a:avLst/>
          </a:prstGeom>
          <a:noFill/>
        </p:spPr>
        <p:txBody>
          <a:bodyPr wrap="square">
            <a:spAutoFit/>
          </a:bodyPr>
          <a:lstStyle/>
          <a:p>
            <a:r>
              <a:rPr lang="en-US" dirty="0">
                <a:solidFill>
                  <a:srgbClr val="8A8A8A"/>
                </a:solidFill>
              </a:rPr>
              <a:t>https://github.blog/2023-10-10-research-quantifying-github-copilots-impact-on-code-quality/</a:t>
            </a:r>
          </a:p>
        </p:txBody>
      </p:sp>
    </p:spTree>
    <p:extLst>
      <p:ext uri="{BB962C8B-B14F-4D97-AF65-F5344CB8AC3E}">
        <p14:creationId xmlns:p14="http://schemas.microsoft.com/office/powerpoint/2010/main" val="1196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4ADA1-8600-4C45-C9E3-F49FA72C255C}"/>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4" name="Picture 3">
            <a:extLst>
              <a:ext uri="{FF2B5EF4-FFF2-40B4-BE49-F238E27FC236}">
                <a16:creationId xmlns:a16="http://schemas.microsoft.com/office/drawing/2014/main" id="{39FF8BE4-A413-29A6-AD15-71BECE2FF53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8" name="Picture 7" descr="Copilot generating a tictactoe game">
            <a:extLst>
              <a:ext uri="{FF2B5EF4-FFF2-40B4-BE49-F238E27FC236}">
                <a16:creationId xmlns:a16="http://schemas.microsoft.com/office/drawing/2014/main" id="{C0E226F9-9A4E-63D7-4061-4BEC2ECAE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5846" y="2101759"/>
            <a:ext cx="5715000" cy="3571875"/>
          </a:xfrm>
          <a:prstGeom prst="rect">
            <a:avLst/>
          </a:prstGeom>
          <a:noFill/>
          <a:ln>
            <a:noFill/>
          </a:ln>
        </p:spPr>
      </p:pic>
      <p:sp>
        <p:nvSpPr>
          <p:cNvPr id="10" name="TextBox 9">
            <a:extLst>
              <a:ext uri="{FF2B5EF4-FFF2-40B4-BE49-F238E27FC236}">
                <a16:creationId xmlns:a16="http://schemas.microsoft.com/office/drawing/2014/main" id="{BA2300AA-75EC-C203-921D-8D0D0C42A91E}"/>
              </a:ext>
            </a:extLst>
          </p:cNvPr>
          <p:cNvSpPr txBox="1"/>
          <p:nvPr/>
        </p:nvSpPr>
        <p:spPr>
          <a:xfrm>
            <a:off x="428017" y="7149882"/>
            <a:ext cx="6096000"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6600" dirty="0">
                <a:solidFill>
                  <a:prstClr val="white"/>
                </a:solidFill>
                <a:latin typeface="Arial Rounded MT Bold" panose="020F0704030504030204" pitchFamily="34" charset="0"/>
              </a:rPr>
              <a:t>Y</a:t>
            </a:r>
            <a:r>
              <a:rPr kumimoji="0" lang="en-IN" sz="66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our AI Pair Programmer</a:t>
            </a:r>
            <a:endParaRPr kumimoji="0" lang="en-US" sz="66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3040912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DE6709B-6668-0C6B-D6B5-9FE384ED47A9}"/>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7170" name="Picture 2" descr="Bar chart showing average rating for reviewing code with and without GitHub Copilot Chat, measuring if code was easy to write, error-free, readable, reusable, concise, maintainable, resilient, and actionable">
            <a:extLst>
              <a:ext uri="{FF2B5EF4-FFF2-40B4-BE49-F238E27FC236}">
                <a16:creationId xmlns:a16="http://schemas.microsoft.com/office/drawing/2014/main" id="{4430136B-5272-8E7D-8796-6EF309D4B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DCA8A3-E58F-E5E4-5894-3AC3875F31C8}"/>
              </a:ext>
            </a:extLst>
          </p:cNvPr>
          <p:cNvSpPr txBox="1"/>
          <p:nvPr/>
        </p:nvSpPr>
        <p:spPr>
          <a:xfrm>
            <a:off x="6187440" y="6166534"/>
            <a:ext cx="6096000" cy="646331"/>
          </a:xfrm>
          <a:prstGeom prst="rect">
            <a:avLst/>
          </a:prstGeom>
          <a:noFill/>
        </p:spPr>
        <p:txBody>
          <a:bodyPr wrap="square">
            <a:spAutoFit/>
          </a:bodyPr>
          <a:lstStyle/>
          <a:p>
            <a:r>
              <a:rPr lang="en-US" dirty="0">
                <a:solidFill>
                  <a:srgbClr val="8A8A8A"/>
                </a:solidFill>
              </a:rPr>
              <a:t>https://github.blog/2023-10-10-research-quantifying-github-copilots-impact-on-code-quality/</a:t>
            </a:r>
          </a:p>
        </p:txBody>
      </p:sp>
    </p:spTree>
    <p:extLst>
      <p:ext uri="{BB962C8B-B14F-4D97-AF65-F5344CB8AC3E}">
        <p14:creationId xmlns:p14="http://schemas.microsoft.com/office/powerpoint/2010/main" val="1332250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DE4F5C70-9A1C-0E06-7539-11C94907A4B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10" name="TextBox 9">
            <a:extLst>
              <a:ext uri="{FF2B5EF4-FFF2-40B4-BE49-F238E27FC236}">
                <a16:creationId xmlns:a16="http://schemas.microsoft.com/office/drawing/2014/main" id="{433054BD-2060-9E77-C224-9D5DE3CAF29F}"/>
              </a:ext>
            </a:extLst>
          </p:cNvPr>
          <p:cNvSpPr txBox="1"/>
          <p:nvPr/>
        </p:nvSpPr>
        <p:spPr>
          <a:xfrm>
            <a:off x="-962025" y="3013501"/>
            <a:ext cx="7286625" cy="830997"/>
          </a:xfrm>
          <a:prstGeom prst="rect">
            <a:avLst/>
          </a:prstGeom>
          <a:noFill/>
        </p:spPr>
        <p:txBody>
          <a:bodyPr wrap="square" rtlCol="0">
            <a:spAutoFit/>
          </a:bodyPr>
          <a:lstStyle/>
          <a:p>
            <a:pPr algn="ctr"/>
            <a:r>
              <a:rPr lang="en-IN" sz="4800">
                <a:solidFill>
                  <a:srgbClr val="FFFFFF"/>
                </a:solidFill>
                <a:latin typeface="Arial Rounded MT Bold" panose="020F0704030504030204" pitchFamily="34" charset="0"/>
              </a:rPr>
              <a:t>Conclusion</a:t>
            </a:r>
            <a:endParaRPr lang="en-US" sz="4800">
              <a:solidFill>
                <a:srgbClr val="FFFFFF"/>
              </a:solidFill>
              <a:latin typeface="Arial Rounded MT Bold" panose="020F0704030504030204" pitchFamily="34" charset="0"/>
            </a:endParaRPr>
          </a:p>
        </p:txBody>
      </p:sp>
    </p:spTree>
    <p:extLst>
      <p:ext uri="{BB962C8B-B14F-4D97-AF65-F5344CB8AC3E}">
        <p14:creationId xmlns:p14="http://schemas.microsoft.com/office/powerpoint/2010/main" val="2432496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CAE36FA2-1196-FBF1-B9A2-B8CD26A16074}"/>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CA155499-73B3-2500-00B8-158494265C8C}"/>
              </a:ext>
            </a:extLst>
          </p:cNvPr>
          <p:cNvSpPr txBox="1"/>
          <p:nvPr/>
        </p:nvSpPr>
        <p:spPr>
          <a:xfrm>
            <a:off x="1899636" y="1253327"/>
            <a:ext cx="6096000" cy="1569660"/>
          </a:xfrm>
          <a:prstGeom prst="rect">
            <a:avLst/>
          </a:prstGeom>
          <a:noFill/>
        </p:spPr>
        <p:txBody>
          <a:bodyPr wrap="square">
            <a:spAutoFit/>
          </a:bodyPr>
          <a:lstStyle/>
          <a:p>
            <a:r>
              <a:rPr lang="en-IN" sz="4800" spc="-10" dirty="0">
                <a:solidFill>
                  <a:srgbClr val="A371F6"/>
                </a:solidFill>
                <a:latin typeface="Verdana" panose="020B0604030504040204" pitchFamily="34" charset="0"/>
                <a:ea typeface="Verdana" panose="020B0604030504040204" pitchFamily="34" charset="0"/>
              </a:rPr>
              <a:t>GitHub</a:t>
            </a:r>
            <a:r>
              <a:rPr lang="en-IN" sz="4800" spc="-105" dirty="0">
                <a:solidFill>
                  <a:srgbClr val="A371F6"/>
                </a:solidFill>
                <a:latin typeface="Verdana" panose="020B0604030504040204" pitchFamily="34" charset="0"/>
                <a:ea typeface="Verdana" panose="020B0604030504040204" pitchFamily="34" charset="0"/>
              </a:rPr>
              <a:t> </a:t>
            </a:r>
            <a:r>
              <a:rPr lang="en-IN" sz="4800" spc="-5" dirty="0">
                <a:solidFill>
                  <a:srgbClr val="A371F6"/>
                </a:solidFill>
                <a:latin typeface="Verdana" panose="020B0604030504040204" pitchFamily="34" charset="0"/>
                <a:ea typeface="Verdana" panose="020B0604030504040204" pitchFamily="34" charset="0"/>
              </a:rPr>
              <a:t>Copilot </a:t>
            </a:r>
            <a:r>
              <a:rPr lang="en-IN" sz="4800" spc="-1320" dirty="0">
                <a:solidFill>
                  <a:srgbClr val="A371F6"/>
                </a:solidFill>
                <a:latin typeface="Verdana" panose="020B0604030504040204" pitchFamily="34" charset="0"/>
                <a:ea typeface="Verdana" panose="020B0604030504040204" pitchFamily="34" charset="0"/>
              </a:rPr>
              <a:t> </a:t>
            </a:r>
            <a:r>
              <a:rPr lang="en-IN" sz="4800" spc="-5" dirty="0">
                <a:solidFill>
                  <a:srgbClr val="FDFFFD"/>
                </a:solidFill>
                <a:latin typeface="Verdana" panose="020B0604030504040204" pitchFamily="34" charset="0"/>
                <a:ea typeface="Verdana" panose="020B0604030504040204" pitchFamily="34" charset="0"/>
              </a:rPr>
              <a:t>can</a:t>
            </a:r>
            <a:r>
              <a:rPr lang="en-IN" sz="4800" spc="-30" dirty="0">
                <a:solidFill>
                  <a:srgbClr val="FDFFFD"/>
                </a:solidFill>
                <a:latin typeface="Verdana" panose="020B0604030504040204" pitchFamily="34" charset="0"/>
                <a:ea typeface="Verdana" panose="020B0604030504040204" pitchFamily="34" charset="0"/>
              </a:rPr>
              <a:t> </a:t>
            </a:r>
            <a:r>
              <a:rPr lang="en-IN" sz="4800" spc="-10" dirty="0">
                <a:solidFill>
                  <a:srgbClr val="FDFFFD"/>
                </a:solidFill>
                <a:latin typeface="Verdana" panose="020B0604030504040204" pitchFamily="34" charset="0"/>
                <a:ea typeface="Verdana" panose="020B0604030504040204" pitchFamily="34" charset="0"/>
              </a:rPr>
              <a:t>help</a:t>
            </a:r>
            <a:r>
              <a:rPr lang="en-IN" sz="4800" spc="-30" dirty="0">
                <a:solidFill>
                  <a:srgbClr val="FDFFFD"/>
                </a:solidFill>
                <a:latin typeface="Verdana" panose="020B0604030504040204" pitchFamily="34" charset="0"/>
                <a:ea typeface="Verdana" panose="020B0604030504040204" pitchFamily="34" charset="0"/>
              </a:rPr>
              <a:t> </a:t>
            </a:r>
            <a:r>
              <a:rPr lang="en-IN" sz="4800" spc="-5" dirty="0">
                <a:solidFill>
                  <a:srgbClr val="FDFFFD"/>
                </a:solidFill>
                <a:latin typeface="Verdana" panose="020B0604030504040204" pitchFamily="34" charset="0"/>
                <a:ea typeface="Verdana" panose="020B0604030504040204" pitchFamily="34" charset="0"/>
              </a:rPr>
              <a:t>you</a:t>
            </a:r>
            <a:endParaRPr lang="en-US" sz="4800" dirty="0">
              <a:latin typeface="Verdana" panose="020B0604030504040204" pitchFamily="34" charset="0"/>
              <a:ea typeface="Verdana" panose="020B0604030504040204" pitchFamily="34" charset="0"/>
            </a:endParaRPr>
          </a:p>
        </p:txBody>
      </p:sp>
      <p:grpSp>
        <p:nvGrpSpPr>
          <p:cNvPr id="6" name="object 2">
            <a:extLst>
              <a:ext uri="{FF2B5EF4-FFF2-40B4-BE49-F238E27FC236}">
                <a16:creationId xmlns:a16="http://schemas.microsoft.com/office/drawing/2014/main" id="{FE233DC4-023E-F771-59AE-7FE8160295C6}"/>
              </a:ext>
            </a:extLst>
          </p:cNvPr>
          <p:cNvGrpSpPr/>
          <p:nvPr/>
        </p:nvGrpSpPr>
        <p:grpSpPr>
          <a:xfrm>
            <a:off x="1775738" y="4487453"/>
            <a:ext cx="8981161" cy="1117600"/>
            <a:chOff x="566064" y="3246148"/>
            <a:chExt cx="8034020" cy="1117600"/>
          </a:xfrm>
        </p:grpSpPr>
        <p:pic>
          <p:nvPicPr>
            <p:cNvPr id="7" name="object 3">
              <a:extLst>
                <a:ext uri="{FF2B5EF4-FFF2-40B4-BE49-F238E27FC236}">
                  <a16:creationId xmlns:a16="http://schemas.microsoft.com/office/drawing/2014/main" id="{ABB2E8B4-CC0A-D163-6833-9E8F60FCC59F}"/>
                </a:ext>
              </a:extLst>
            </p:cNvPr>
            <p:cNvPicPr/>
            <p:nvPr/>
          </p:nvPicPr>
          <p:blipFill>
            <a:blip r:embed="rId5" cstate="print"/>
            <a:stretch>
              <a:fillRect/>
            </a:stretch>
          </p:blipFill>
          <p:spPr>
            <a:xfrm>
              <a:off x="566064" y="3290739"/>
              <a:ext cx="8034014" cy="1072629"/>
            </a:xfrm>
            <a:prstGeom prst="rect">
              <a:avLst/>
            </a:prstGeom>
          </p:spPr>
        </p:pic>
        <p:sp>
          <p:nvSpPr>
            <p:cNvPr id="8" name="object 4">
              <a:extLst>
                <a:ext uri="{FF2B5EF4-FFF2-40B4-BE49-F238E27FC236}">
                  <a16:creationId xmlns:a16="http://schemas.microsoft.com/office/drawing/2014/main" id="{B43D77E5-6056-CD83-7B89-831FA3402125}"/>
                </a:ext>
              </a:extLst>
            </p:cNvPr>
            <p:cNvSpPr/>
            <p:nvPr/>
          </p:nvSpPr>
          <p:spPr>
            <a:xfrm>
              <a:off x="676896" y="3250911"/>
              <a:ext cx="7812405" cy="851535"/>
            </a:xfrm>
            <a:custGeom>
              <a:avLst/>
              <a:gdLst/>
              <a:ahLst/>
              <a:cxnLst/>
              <a:rect l="l" t="t" r="r" b="b"/>
              <a:pathLst>
                <a:path w="7812405" h="851535">
                  <a:moveTo>
                    <a:pt x="7746528" y="850965"/>
                  </a:moveTo>
                  <a:lnTo>
                    <a:pt x="65822" y="850965"/>
                  </a:lnTo>
                  <a:lnTo>
                    <a:pt x="40201" y="845793"/>
                  </a:lnTo>
                  <a:lnTo>
                    <a:pt x="19278" y="831687"/>
                  </a:lnTo>
                  <a:lnTo>
                    <a:pt x="5172" y="810764"/>
                  </a:lnTo>
                  <a:lnTo>
                    <a:pt x="0" y="785143"/>
                  </a:lnTo>
                  <a:lnTo>
                    <a:pt x="0" y="65822"/>
                  </a:lnTo>
                  <a:lnTo>
                    <a:pt x="5172" y="40201"/>
                  </a:lnTo>
                  <a:lnTo>
                    <a:pt x="19279" y="19278"/>
                  </a:lnTo>
                  <a:lnTo>
                    <a:pt x="40201" y="5172"/>
                  </a:lnTo>
                  <a:lnTo>
                    <a:pt x="65822" y="0"/>
                  </a:lnTo>
                  <a:lnTo>
                    <a:pt x="7746528" y="0"/>
                  </a:lnTo>
                  <a:lnTo>
                    <a:pt x="7783046" y="11058"/>
                  </a:lnTo>
                  <a:lnTo>
                    <a:pt x="7807340" y="40633"/>
                  </a:lnTo>
                  <a:lnTo>
                    <a:pt x="7812350" y="65822"/>
                  </a:lnTo>
                  <a:lnTo>
                    <a:pt x="7812350" y="785143"/>
                  </a:lnTo>
                  <a:lnTo>
                    <a:pt x="7807178" y="810764"/>
                  </a:lnTo>
                  <a:lnTo>
                    <a:pt x="7793072" y="831687"/>
                  </a:lnTo>
                  <a:lnTo>
                    <a:pt x="7772149" y="845793"/>
                  </a:lnTo>
                  <a:lnTo>
                    <a:pt x="7746528" y="850965"/>
                  </a:lnTo>
                  <a:close/>
                </a:path>
              </a:pathLst>
            </a:custGeom>
            <a:solidFill>
              <a:srgbClr val="0D1117"/>
            </a:solidFill>
          </p:spPr>
          <p:txBody>
            <a:bodyPr wrap="square" lIns="0" tIns="0" rIns="0" bIns="0" rtlCol="0"/>
            <a:lstStyle/>
            <a:p>
              <a:endParaRPr/>
            </a:p>
          </p:txBody>
        </p:sp>
        <p:sp>
          <p:nvSpPr>
            <p:cNvPr id="9" name="object 5">
              <a:extLst>
                <a:ext uri="{FF2B5EF4-FFF2-40B4-BE49-F238E27FC236}">
                  <a16:creationId xmlns:a16="http://schemas.microsoft.com/office/drawing/2014/main" id="{A48B7EB7-97FA-8A23-3B2F-E6F16F501EFE}"/>
                </a:ext>
              </a:extLst>
            </p:cNvPr>
            <p:cNvSpPr/>
            <p:nvPr/>
          </p:nvSpPr>
          <p:spPr>
            <a:xfrm>
              <a:off x="676896" y="3250911"/>
              <a:ext cx="7812405" cy="851535"/>
            </a:xfrm>
            <a:custGeom>
              <a:avLst/>
              <a:gdLst/>
              <a:ahLst/>
              <a:cxnLst/>
              <a:rect l="l" t="t" r="r" b="b"/>
              <a:pathLst>
                <a:path w="7812405" h="851535">
                  <a:moveTo>
                    <a:pt x="0" y="65822"/>
                  </a:moveTo>
                  <a:lnTo>
                    <a:pt x="5172" y="40201"/>
                  </a:lnTo>
                  <a:lnTo>
                    <a:pt x="19278" y="19278"/>
                  </a:lnTo>
                  <a:lnTo>
                    <a:pt x="40201" y="5172"/>
                  </a:lnTo>
                  <a:lnTo>
                    <a:pt x="65822" y="0"/>
                  </a:lnTo>
                  <a:lnTo>
                    <a:pt x="7746528" y="0"/>
                  </a:lnTo>
                  <a:lnTo>
                    <a:pt x="7783046" y="11058"/>
                  </a:lnTo>
                  <a:lnTo>
                    <a:pt x="7807340" y="40633"/>
                  </a:lnTo>
                  <a:lnTo>
                    <a:pt x="7812350" y="65822"/>
                  </a:lnTo>
                  <a:lnTo>
                    <a:pt x="7812350" y="785143"/>
                  </a:lnTo>
                  <a:lnTo>
                    <a:pt x="7807178" y="810764"/>
                  </a:lnTo>
                  <a:lnTo>
                    <a:pt x="7793072" y="831687"/>
                  </a:lnTo>
                  <a:lnTo>
                    <a:pt x="7772149" y="845793"/>
                  </a:lnTo>
                  <a:lnTo>
                    <a:pt x="7746528" y="850965"/>
                  </a:lnTo>
                  <a:lnTo>
                    <a:pt x="65822" y="850965"/>
                  </a:lnTo>
                  <a:lnTo>
                    <a:pt x="40201" y="845793"/>
                  </a:lnTo>
                  <a:lnTo>
                    <a:pt x="19278" y="831687"/>
                  </a:lnTo>
                  <a:lnTo>
                    <a:pt x="5172" y="810764"/>
                  </a:lnTo>
                  <a:lnTo>
                    <a:pt x="0" y="785143"/>
                  </a:lnTo>
                  <a:lnTo>
                    <a:pt x="0" y="65822"/>
                  </a:lnTo>
                  <a:close/>
                </a:path>
              </a:pathLst>
            </a:custGeom>
            <a:ln w="9524">
              <a:solidFill>
                <a:srgbClr val="57CBC4"/>
              </a:solidFill>
            </a:ln>
          </p:spPr>
          <p:txBody>
            <a:bodyPr wrap="square" lIns="0" tIns="0" rIns="0" bIns="0" rtlCol="0"/>
            <a:lstStyle/>
            <a:p>
              <a:endParaRPr/>
            </a:p>
          </p:txBody>
        </p:sp>
      </p:grpSp>
      <p:grpSp>
        <p:nvGrpSpPr>
          <p:cNvPr id="10" name="object 11">
            <a:extLst>
              <a:ext uri="{FF2B5EF4-FFF2-40B4-BE49-F238E27FC236}">
                <a16:creationId xmlns:a16="http://schemas.microsoft.com/office/drawing/2014/main" id="{9583F139-C621-9BD4-AB5F-EE1AF4671574}"/>
              </a:ext>
            </a:extLst>
          </p:cNvPr>
          <p:cNvGrpSpPr/>
          <p:nvPr/>
        </p:nvGrpSpPr>
        <p:grpSpPr>
          <a:xfrm>
            <a:off x="2134696" y="4694253"/>
            <a:ext cx="6741795" cy="310515"/>
            <a:chOff x="891379" y="3521153"/>
            <a:chExt cx="6741795" cy="310515"/>
          </a:xfrm>
        </p:grpSpPr>
        <p:pic>
          <p:nvPicPr>
            <p:cNvPr id="11" name="object 12">
              <a:extLst>
                <a:ext uri="{FF2B5EF4-FFF2-40B4-BE49-F238E27FC236}">
                  <a16:creationId xmlns:a16="http://schemas.microsoft.com/office/drawing/2014/main" id="{07FE69C9-8510-1814-97EC-F4BAF8A3E89F}"/>
                </a:ext>
              </a:extLst>
            </p:cNvPr>
            <p:cNvPicPr/>
            <p:nvPr/>
          </p:nvPicPr>
          <p:blipFill>
            <a:blip r:embed="rId6" cstate="print"/>
            <a:stretch>
              <a:fillRect/>
            </a:stretch>
          </p:blipFill>
          <p:spPr>
            <a:xfrm>
              <a:off x="5312295" y="3534379"/>
              <a:ext cx="210311" cy="284029"/>
            </a:xfrm>
            <a:prstGeom prst="rect">
              <a:avLst/>
            </a:prstGeom>
          </p:spPr>
        </p:pic>
        <p:pic>
          <p:nvPicPr>
            <p:cNvPr id="12" name="object 13">
              <a:extLst>
                <a:ext uri="{FF2B5EF4-FFF2-40B4-BE49-F238E27FC236}">
                  <a16:creationId xmlns:a16="http://schemas.microsoft.com/office/drawing/2014/main" id="{39C03650-3736-6551-CFBA-A1886BD27036}"/>
                </a:ext>
              </a:extLst>
            </p:cNvPr>
            <p:cNvPicPr/>
            <p:nvPr/>
          </p:nvPicPr>
          <p:blipFill>
            <a:blip r:embed="rId7" cstate="print"/>
            <a:stretch>
              <a:fillRect/>
            </a:stretch>
          </p:blipFill>
          <p:spPr>
            <a:xfrm>
              <a:off x="2820141" y="3547899"/>
              <a:ext cx="256031" cy="256990"/>
            </a:xfrm>
            <a:prstGeom prst="rect">
              <a:avLst/>
            </a:prstGeom>
          </p:spPr>
        </p:pic>
        <p:pic>
          <p:nvPicPr>
            <p:cNvPr id="13" name="object 14">
              <a:extLst>
                <a:ext uri="{FF2B5EF4-FFF2-40B4-BE49-F238E27FC236}">
                  <a16:creationId xmlns:a16="http://schemas.microsoft.com/office/drawing/2014/main" id="{C9A8A5FE-C42C-4088-F5BE-7A4A0D9D1340}"/>
                </a:ext>
              </a:extLst>
            </p:cNvPr>
            <p:cNvPicPr/>
            <p:nvPr/>
          </p:nvPicPr>
          <p:blipFill>
            <a:blip r:embed="rId8" cstate="print"/>
            <a:stretch>
              <a:fillRect/>
            </a:stretch>
          </p:blipFill>
          <p:spPr>
            <a:xfrm>
              <a:off x="7377053" y="3586921"/>
              <a:ext cx="256031" cy="178946"/>
            </a:xfrm>
            <a:prstGeom prst="rect">
              <a:avLst/>
            </a:prstGeom>
          </p:spPr>
        </p:pic>
        <p:pic>
          <p:nvPicPr>
            <p:cNvPr id="14" name="object 15">
              <a:extLst>
                <a:ext uri="{FF2B5EF4-FFF2-40B4-BE49-F238E27FC236}">
                  <a16:creationId xmlns:a16="http://schemas.microsoft.com/office/drawing/2014/main" id="{627F8DDC-34D2-69AA-92BB-8C241038C03C}"/>
                </a:ext>
              </a:extLst>
            </p:cNvPr>
            <p:cNvPicPr/>
            <p:nvPr/>
          </p:nvPicPr>
          <p:blipFill>
            <a:blip r:embed="rId9" cstate="print"/>
            <a:stretch>
              <a:fillRect/>
            </a:stretch>
          </p:blipFill>
          <p:spPr>
            <a:xfrm>
              <a:off x="891379" y="3521153"/>
              <a:ext cx="256031" cy="310481"/>
            </a:xfrm>
            <a:prstGeom prst="rect">
              <a:avLst/>
            </a:prstGeom>
          </p:spPr>
        </p:pic>
      </p:grpSp>
      <p:sp>
        <p:nvSpPr>
          <p:cNvPr id="16" name="TextBox 15">
            <a:extLst>
              <a:ext uri="{FF2B5EF4-FFF2-40B4-BE49-F238E27FC236}">
                <a16:creationId xmlns:a16="http://schemas.microsoft.com/office/drawing/2014/main" id="{A6F2C3B8-0B76-DFA7-2B6B-AFB04BF0230A}"/>
              </a:ext>
            </a:extLst>
          </p:cNvPr>
          <p:cNvSpPr txBox="1"/>
          <p:nvPr/>
        </p:nvSpPr>
        <p:spPr>
          <a:xfrm>
            <a:off x="2468954" y="4694253"/>
            <a:ext cx="1479334" cy="369332"/>
          </a:xfrm>
          <a:prstGeom prst="rect">
            <a:avLst/>
          </a:prstGeom>
          <a:noFill/>
        </p:spPr>
        <p:txBody>
          <a:bodyPr wrap="square">
            <a:spAutoFit/>
          </a:bodyPr>
          <a:lstStyle/>
          <a:p>
            <a:r>
              <a:rPr lang="en-US" sz="1800" spc="-5">
                <a:solidFill>
                  <a:srgbClr val="FDFFFD"/>
                </a:solidFill>
                <a:latin typeface="Arial MT"/>
                <a:cs typeface="Arial MT"/>
              </a:rPr>
              <a:t>Brainstorm</a:t>
            </a:r>
            <a:endParaRPr lang="en-US"/>
          </a:p>
        </p:txBody>
      </p:sp>
      <p:sp>
        <p:nvSpPr>
          <p:cNvPr id="19" name="object 7">
            <a:extLst>
              <a:ext uri="{FF2B5EF4-FFF2-40B4-BE49-F238E27FC236}">
                <a16:creationId xmlns:a16="http://schemas.microsoft.com/office/drawing/2014/main" id="{917EEEC0-EEE9-9A89-9FA7-A792EB2B37C4}"/>
              </a:ext>
            </a:extLst>
          </p:cNvPr>
          <p:cNvSpPr txBox="1"/>
          <p:nvPr/>
        </p:nvSpPr>
        <p:spPr>
          <a:xfrm>
            <a:off x="4411361" y="4734423"/>
            <a:ext cx="1595120" cy="269240"/>
          </a:xfrm>
          <a:prstGeom prst="rect">
            <a:avLst/>
          </a:prstGeom>
        </p:spPr>
        <p:txBody>
          <a:bodyPr vert="horz" wrap="square" lIns="0" tIns="12700" rIns="0" bIns="0" rtlCol="0">
            <a:spAutoFit/>
          </a:bodyPr>
          <a:lstStyle/>
          <a:p>
            <a:pPr marL="12700">
              <a:lnSpc>
                <a:spcPct val="100000"/>
              </a:lnSpc>
              <a:spcBef>
                <a:spcPts val="100"/>
              </a:spcBef>
            </a:pPr>
            <a:r>
              <a:rPr sz="1600">
                <a:solidFill>
                  <a:srgbClr val="FDFFFD"/>
                </a:solidFill>
                <a:latin typeface="Arial MT"/>
                <a:cs typeface="Arial MT"/>
              </a:rPr>
              <a:t>Jog</a:t>
            </a:r>
            <a:r>
              <a:rPr sz="1600" spc="-50">
                <a:solidFill>
                  <a:srgbClr val="FDFFFD"/>
                </a:solidFill>
                <a:latin typeface="Arial MT"/>
                <a:cs typeface="Arial MT"/>
              </a:rPr>
              <a:t> </a:t>
            </a:r>
            <a:r>
              <a:rPr sz="1600">
                <a:solidFill>
                  <a:srgbClr val="FDFFFD"/>
                </a:solidFill>
                <a:latin typeface="Arial MT"/>
                <a:cs typeface="Arial MT"/>
              </a:rPr>
              <a:t>your</a:t>
            </a:r>
            <a:r>
              <a:rPr sz="1600" spc="-50">
                <a:solidFill>
                  <a:srgbClr val="FDFFFD"/>
                </a:solidFill>
                <a:latin typeface="Arial MT"/>
                <a:cs typeface="Arial MT"/>
              </a:rPr>
              <a:t> </a:t>
            </a:r>
            <a:r>
              <a:rPr sz="1600">
                <a:solidFill>
                  <a:srgbClr val="FDFFFD"/>
                </a:solidFill>
                <a:latin typeface="Arial MT"/>
                <a:cs typeface="Arial MT"/>
              </a:rPr>
              <a:t>memory</a:t>
            </a:r>
            <a:endParaRPr sz="1600">
              <a:latin typeface="Arial MT"/>
              <a:cs typeface="Arial MT"/>
            </a:endParaRPr>
          </a:p>
        </p:txBody>
      </p:sp>
      <p:sp>
        <p:nvSpPr>
          <p:cNvPr id="22" name="object 8">
            <a:extLst>
              <a:ext uri="{FF2B5EF4-FFF2-40B4-BE49-F238E27FC236}">
                <a16:creationId xmlns:a16="http://schemas.microsoft.com/office/drawing/2014/main" id="{0DCE05A0-C7A7-9079-1093-389AA43986BF}"/>
              </a:ext>
            </a:extLst>
          </p:cNvPr>
          <p:cNvSpPr txBox="1"/>
          <p:nvPr/>
        </p:nvSpPr>
        <p:spPr>
          <a:xfrm>
            <a:off x="7021504" y="4722268"/>
            <a:ext cx="1153795"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FDFFFD"/>
                </a:solidFill>
                <a:latin typeface="Arial MT"/>
                <a:cs typeface="Arial MT"/>
              </a:rPr>
              <a:t>Retain</a:t>
            </a:r>
            <a:r>
              <a:rPr sz="1600" spc="-80">
                <a:solidFill>
                  <a:srgbClr val="FDFFFD"/>
                </a:solidFill>
                <a:latin typeface="Arial MT"/>
                <a:cs typeface="Arial MT"/>
              </a:rPr>
              <a:t> </a:t>
            </a:r>
            <a:r>
              <a:rPr sz="1600" spc="-5">
                <a:solidFill>
                  <a:srgbClr val="FDFFFD"/>
                </a:solidFill>
                <a:latin typeface="Arial MT"/>
                <a:cs typeface="Arial MT"/>
              </a:rPr>
              <a:t>focus</a:t>
            </a:r>
            <a:endParaRPr sz="1600">
              <a:latin typeface="Arial MT"/>
              <a:cs typeface="Arial MT"/>
            </a:endParaRPr>
          </a:p>
        </p:txBody>
      </p:sp>
      <p:sp>
        <p:nvSpPr>
          <p:cNvPr id="23" name="object 8">
            <a:extLst>
              <a:ext uri="{FF2B5EF4-FFF2-40B4-BE49-F238E27FC236}">
                <a16:creationId xmlns:a16="http://schemas.microsoft.com/office/drawing/2014/main" id="{588C3953-9D8D-F511-01B3-002E8AB19D9F}"/>
              </a:ext>
            </a:extLst>
          </p:cNvPr>
          <p:cNvSpPr txBox="1"/>
          <p:nvPr/>
        </p:nvSpPr>
        <p:spPr>
          <a:xfrm>
            <a:off x="8941609" y="4777013"/>
            <a:ext cx="1153795"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FDFFFD"/>
                </a:solidFill>
                <a:latin typeface="Arial MT"/>
                <a:cs typeface="Arial MT"/>
              </a:rPr>
              <a:t>Retain</a:t>
            </a:r>
            <a:r>
              <a:rPr sz="1600" spc="-80">
                <a:solidFill>
                  <a:srgbClr val="FDFFFD"/>
                </a:solidFill>
                <a:latin typeface="Arial MT"/>
                <a:cs typeface="Arial MT"/>
              </a:rPr>
              <a:t> </a:t>
            </a:r>
            <a:r>
              <a:rPr sz="1600" spc="-5">
                <a:solidFill>
                  <a:srgbClr val="FDFFFD"/>
                </a:solidFill>
                <a:latin typeface="Arial MT"/>
                <a:cs typeface="Arial MT"/>
              </a:rPr>
              <a:t>focus</a:t>
            </a:r>
            <a:endParaRPr sz="1600">
              <a:latin typeface="Arial MT"/>
              <a:cs typeface="Arial MT"/>
            </a:endParaRPr>
          </a:p>
        </p:txBody>
      </p:sp>
    </p:spTree>
    <p:extLst>
      <p:ext uri="{BB962C8B-B14F-4D97-AF65-F5344CB8AC3E}">
        <p14:creationId xmlns:p14="http://schemas.microsoft.com/office/powerpoint/2010/main" val="63956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35874E6B-A60C-C588-5174-0ED69F98AAF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Tree>
    <p:extLst>
      <p:ext uri="{BB962C8B-B14F-4D97-AF65-F5344CB8AC3E}">
        <p14:creationId xmlns:p14="http://schemas.microsoft.com/office/powerpoint/2010/main" val="4112556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597637-8C77-2359-2C50-754AEF1EF8C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5000" contrast="1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0A0628B-65FA-9D1F-58C6-0A46F3110617}"/>
              </a:ext>
            </a:extLst>
          </p:cNvPr>
          <p:cNvSpPr txBox="1"/>
          <p:nvPr/>
        </p:nvSpPr>
        <p:spPr>
          <a:xfrm>
            <a:off x="3048000" y="2875002"/>
            <a:ext cx="6096000" cy="1107996"/>
          </a:xfrm>
          <a:prstGeom prst="rect">
            <a:avLst/>
          </a:prstGeom>
          <a:noFill/>
        </p:spPr>
        <p:txBody>
          <a:bodyPr wrap="square">
            <a:spAutoFit/>
          </a:bodyPr>
          <a:lstStyle/>
          <a:p>
            <a:pPr algn="ctr"/>
            <a:r>
              <a:rPr lang="en-IN" sz="6400">
                <a:solidFill>
                  <a:schemeClr val="bg1"/>
                </a:solidFill>
                <a:latin typeface="Arial Rounded MT Bold" panose="020F0704030504030204" pitchFamily="34" charset="0"/>
              </a:rPr>
              <a:t>Thank You</a:t>
            </a:r>
            <a:endParaRPr lang="en-US" sz="640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301551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C81F8-15E8-B9D4-4D73-83A97CACF0C3}"/>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ED333A8C-435A-CC4C-3648-4D86BEA13D1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14" name="TextBox 13">
            <a:extLst>
              <a:ext uri="{FF2B5EF4-FFF2-40B4-BE49-F238E27FC236}">
                <a16:creationId xmlns:a16="http://schemas.microsoft.com/office/drawing/2014/main" id="{E6BD7A2D-3192-8441-170B-292E59985B26}"/>
              </a:ext>
            </a:extLst>
          </p:cNvPr>
          <p:cNvSpPr txBox="1"/>
          <p:nvPr/>
        </p:nvSpPr>
        <p:spPr>
          <a:xfrm>
            <a:off x="0" y="2367171"/>
            <a:ext cx="6096000"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6600" dirty="0">
                <a:solidFill>
                  <a:prstClr val="white"/>
                </a:solidFill>
                <a:latin typeface="Arial Rounded MT Bold" panose="020F0704030504030204" pitchFamily="34" charset="0"/>
              </a:rPr>
              <a:t>Y</a:t>
            </a:r>
            <a:r>
              <a:rPr kumimoji="0" lang="en-IN" sz="66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our AI Pair Programmer</a:t>
            </a:r>
            <a:endParaRPr kumimoji="0" lang="en-US" sz="66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15" name="Picture 14" descr="Copilot generating a tictactoe game">
            <a:extLst>
              <a:ext uri="{FF2B5EF4-FFF2-40B4-BE49-F238E27FC236}">
                <a16:creationId xmlns:a16="http://schemas.microsoft.com/office/drawing/2014/main" id="{16B3AF4F-3D2C-0D3E-0B8D-6C96AE622D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5846" y="2093050"/>
            <a:ext cx="5715000" cy="3571875"/>
          </a:xfrm>
          <a:prstGeom prst="rect">
            <a:avLst/>
          </a:prstGeom>
          <a:noFill/>
          <a:ln>
            <a:noFill/>
          </a:ln>
        </p:spPr>
      </p:pic>
    </p:spTree>
    <p:extLst>
      <p:ext uri="{BB962C8B-B14F-4D97-AF65-F5344CB8AC3E}">
        <p14:creationId xmlns:p14="http://schemas.microsoft.com/office/powerpoint/2010/main" val="24334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a:scene3d>
            <a:camera prst="orthographicFront"/>
            <a:lightRig rig="threePt" dir="t"/>
          </a:scene3d>
          <a:sp3d prstMaterial="metal"/>
        </p:spPr>
      </p:pic>
      <p:sp>
        <p:nvSpPr>
          <p:cNvPr id="5" name="TextBox 4">
            <a:extLst>
              <a:ext uri="{FF2B5EF4-FFF2-40B4-BE49-F238E27FC236}">
                <a16:creationId xmlns:a16="http://schemas.microsoft.com/office/drawing/2014/main" id="{5FAC05C6-5355-FEC0-7604-7BD3C7008E9F}"/>
              </a:ext>
            </a:extLst>
          </p:cNvPr>
          <p:cNvSpPr txBox="1"/>
          <p:nvPr/>
        </p:nvSpPr>
        <p:spPr>
          <a:xfrm>
            <a:off x="285553" y="323551"/>
            <a:ext cx="11620893" cy="830997"/>
          </a:xfrm>
          <a:prstGeom prst="rect">
            <a:avLst/>
          </a:prstGeom>
          <a:noFill/>
        </p:spPr>
        <p:txBody>
          <a:bodyPr wrap="square">
            <a:spAutoFit/>
          </a:bodyPr>
          <a:lstStyle/>
          <a:p>
            <a:r>
              <a:rPr lang="en-IN" sz="4800" dirty="0">
                <a:solidFill>
                  <a:schemeClr val="bg1"/>
                </a:solidFill>
                <a:latin typeface="Arial Rounded MT Bold" panose="020F0704030504030204" pitchFamily="34" charset="0"/>
              </a:rPr>
              <a:t>Which model is GitHub copilot using ?</a:t>
            </a:r>
            <a:endParaRPr lang="en-US" sz="4800" dirty="0">
              <a:solidFill>
                <a:schemeClr val="bg1"/>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64F5DA58-A97A-3A96-6B0A-10ADC5819E96}"/>
              </a:ext>
            </a:extLst>
          </p:cNvPr>
          <p:cNvSpPr txBox="1"/>
          <p:nvPr/>
        </p:nvSpPr>
        <p:spPr>
          <a:xfrm>
            <a:off x="558539" y="2309096"/>
            <a:ext cx="8238952" cy="1815882"/>
          </a:xfrm>
          <a:prstGeom prst="rect">
            <a:avLst/>
          </a:prstGeom>
          <a:noFill/>
        </p:spPr>
        <p:txBody>
          <a:bodyPr wrap="square">
            <a:spAutoFit/>
            <a:scene3d>
              <a:camera prst="orthographicFront"/>
              <a:lightRig rig="threePt" dir="t"/>
            </a:scene3d>
            <a:sp3d extrusionH="57150">
              <a:extrusionClr>
                <a:srgbClr val="6818B0"/>
              </a:extrusionClr>
            </a:sp3d>
          </a:bodyPr>
          <a:lstStyle/>
          <a:p>
            <a:r>
              <a:rPr lang="en-IN" sz="2800" b="0" i="0" dirty="0">
                <a:gradFill flip="none" rotWithShape="1">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effectLst/>
                <a:latin typeface="Verdana" panose="020B0604030504040204" pitchFamily="34" charset="0"/>
                <a:ea typeface="Verdana" panose="020B0604030504040204" pitchFamily="34" charset="0"/>
              </a:rPr>
              <a:t>GitHub Copilot is powered by a generative AI model developed by GitHub, OpenAI, and Microsoft.</a:t>
            </a:r>
          </a:p>
          <a:p>
            <a:endParaRPr lang="en-IN" sz="2800" b="0" i="0" dirty="0">
              <a:gradFill flip="none" rotWithShape="1">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effectLst/>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ADE719CB-69C1-0BF4-59DC-4D12AE310A9A}"/>
              </a:ext>
            </a:extLst>
          </p:cNvPr>
          <p:cNvSpPr txBox="1"/>
          <p:nvPr/>
        </p:nvSpPr>
        <p:spPr>
          <a:xfrm>
            <a:off x="558539" y="3903960"/>
            <a:ext cx="8238952" cy="2677656"/>
          </a:xfrm>
          <a:prstGeom prst="rect">
            <a:avLst/>
          </a:prstGeom>
          <a:noFill/>
        </p:spPr>
        <p:txBody>
          <a:bodyPr wrap="square" rtlCol="0">
            <a:spAutoFit/>
          </a:bodyPr>
          <a:lstStyle/>
          <a:p>
            <a:r>
              <a:rPr lang="en-IN" sz="2800" b="0" i="0" dirty="0">
                <a:gradFill>
                  <a:gsLst>
                    <a:gs pos="1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GitHub Copilot is trained on all languages that appear in public repositories. For each language, the quality of suggestions you receive may depend on the volume and diversity of training data for that language.</a:t>
            </a:r>
          </a:p>
          <a:p>
            <a:endParaRPr lang="en-US" sz="2800" dirty="0">
              <a:gradFill>
                <a:gsLst>
                  <a:gs pos="1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ndParaRPr>
          </a:p>
        </p:txBody>
      </p:sp>
    </p:spTree>
    <p:extLst>
      <p:ext uri="{BB962C8B-B14F-4D97-AF65-F5344CB8AC3E}">
        <p14:creationId xmlns:p14="http://schemas.microsoft.com/office/powerpoint/2010/main" val="1986846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4397"/>
            <a:ext cx="12192000" cy="6858000"/>
          </a:xfrm>
          <a:prstGeom prst="rect">
            <a:avLst/>
          </a:prstGeom>
          <a:solidFill>
            <a:srgbClr val="26213F"/>
          </a:solidFill>
        </p:spPr>
      </p:pic>
      <p:pic>
        <p:nvPicPr>
          <p:cNvPr id="4" name="Picture 3" descr="A computer screen shot of a black square with a white logo&#10;&#10;Description automatically generated">
            <a:extLst>
              <a:ext uri="{FF2B5EF4-FFF2-40B4-BE49-F238E27FC236}">
                <a16:creationId xmlns:a16="http://schemas.microsoft.com/office/drawing/2014/main" id="{414975D1-B01F-BF8D-AE0C-AEE8AEEF4057}"/>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descr="A cartoon character with goggles&#10;&#10;Description automatically generated">
            <a:extLst>
              <a:ext uri="{FF2B5EF4-FFF2-40B4-BE49-F238E27FC236}">
                <a16:creationId xmlns:a16="http://schemas.microsoft.com/office/drawing/2014/main" id="{3BEB9C3F-FF81-B057-6C56-1E2BB8AF688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87539" y="1816515"/>
            <a:ext cx="1511963" cy="1063805"/>
          </a:xfrm>
          <a:prstGeom prst="rect">
            <a:avLst/>
          </a:prstGeom>
        </p:spPr>
      </p:pic>
      <p:pic>
        <p:nvPicPr>
          <p:cNvPr id="10" name="object 5">
            <a:extLst>
              <a:ext uri="{FF2B5EF4-FFF2-40B4-BE49-F238E27FC236}">
                <a16:creationId xmlns:a16="http://schemas.microsoft.com/office/drawing/2014/main" id="{349062C5-F7B1-721B-4D7C-380107CA5D73}"/>
              </a:ext>
            </a:extLst>
          </p:cNvPr>
          <p:cNvPicPr/>
          <p:nvPr/>
        </p:nvPicPr>
        <p:blipFill>
          <a:blip r:embed="rId8" cstate="print"/>
          <a:stretch>
            <a:fillRect/>
          </a:stretch>
        </p:blipFill>
        <p:spPr>
          <a:xfrm>
            <a:off x="6637412" y="502794"/>
            <a:ext cx="5238205" cy="3921034"/>
          </a:xfrm>
          <a:prstGeom prst="rect">
            <a:avLst/>
          </a:prstGeom>
        </p:spPr>
      </p:pic>
      <p:sp>
        <p:nvSpPr>
          <p:cNvPr id="11" name="object 7">
            <a:extLst>
              <a:ext uri="{FF2B5EF4-FFF2-40B4-BE49-F238E27FC236}">
                <a16:creationId xmlns:a16="http://schemas.microsoft.com/office/drawing/2014/main" id="{0452F95C-99C0-7809-C86B-A06373189ACC}"/>
              </a:ext>
            </a:extLst>
          </p:cNvPr>
          <p:cNvSpPr/>
          <p:nvPr/>
        </p:nvSpPr>
        <p:spPr>
          <a:xfrm>
            <a:off x="6906189" y="2152232"/>
            <a:ext cx="4969428" cy="2292532"/>
          </a:xfrm>
          <a:custGeom>
            <a:avLst/>
            <a:gdLst/>
            <a:ahLst/>
            <a:cxnLst/>
            <a:rect l="l" t="t" r="r" b="b"/>
            <a:pathLst>
              <a:path w="4567555" h="2214245">
                <a:moveTo>
                  <a:pt x="4567513" y="2213999"/>
                </a:moveTo>
                <a:lnTo>
                  <a:pt x="0" y="2213999"/>
                </a:lnTo>
                <a:lnTo>
                  <a:pt x="0" y="0"/>
                </a:lnTo>
                <a:lnTo>
                  <a:pt x="4567513" y="0"/>
                </a:lnTo>
                <a:lnTo>
                  <a:pt x="4567513" y="2213999"/>
                </a:lnTo>
                <a:close/>
              </a:path>
            </a:pathLst>
          </a:custGeom>
          <a:solidFill>
            <a:srgbClr val="242930"/>
          </a:solidFill>
        </p:spPr>
        <p:txBody>
          <a:bodyPr wrap="square" lIns="0" tIns="0" rIns="0" bIns="0" rtlCol="0"/>
          <a:lstStyle/>
          <a:p>
            <a:endParaRPr dirty="0"/>
          </a:p>
        </p:txBody>
      </p:sp>
      <p:grpSp>
        <p:nvGrpSpPr>
          <p:cNvPr id="12" name="object 11">
            <a:extLst>
              <a:ext uri="{FF2B5EF4-FFF2-40B4-BE49-F238E27FC236}">
                <a16:creationId xmlns:a16="http://schemas.microsoft.com/office/drawing/2014/main" id="{31448DB4-5B3C-D5F1-D00B-2DCD8A9FE9DB}"/>
              </a:ext>
            </a:extLst>
          </p:cNvPr>
          <p:cNvGrpSpPr/>
          <p:nvPr/>
        </p:nvGrpSpPr>
        <p:grpSpPr>
          <a:xfrm>
            <a:off x="984215" y="1683854"/>
            <a:ext cx="4937759" cy="1133475"/>
            <a:chOff x="361950" y="2077641"/>
            <a:chExt cx="3784600" cy="782955"/>
          </a:xfrm>
        </p:grpSpPr>
        <p:pic>
          <p:nvPicPr>
            <p:cNvPr id="13" name="object 12">
              <a:extLst>
                <a:ext uri="{FF2B5EF4-FFF2-40B4-BE49-F238E27FC236}">
                  <a16:creationId xmlns:a16="http://schemas.microsoft.com/office/drawing/2014/main" id="{653447E5-0446-F99C-03E9-932FF3786993}"/>
                </a:ext>
              </a:extLst>
            </p:cNvPr>
            <p:cNvPicPr/>
            <p:nvPr/>
          </p:nvPicPr>
          <p:blipFill>
            <a:blip r:embed="rId9" cstate="print"/>
            <a:stretch>
              <a:fillRect/>
            </a:stretch>
          </p:blipFill>
          <p:spPr>
            <a:xfrm>
              <a:off x="361950" y="2077641"/>
              <a:ext cx="769544" cy="782477"/>
            </a:xfrm>
            <a:prstGeom prst="rect">
              <a:avLst/>
            </a:prstGeom>
          </p:spPr>
        </p:pic>
        <p:pic>
          <p:nvPicPr>
            <p:cNvPr id="14" name="object 13">
              <a:extLst>
                <a:ext uri="{FF2B5EF4-FFF2-40B4-BE49-F238E27FC236}">
                  <a16:creationId xmlns:a16="http://schemas.microsoft.com/office/drawing/2014/main" id="{3A152E4D-8485-55BB-F01E-EC5BCBB07F53}"/>
                </a:ext>
              </a:extLst>
            </p:cNvPr>
            <p:cNvPicPr/>
            <p:nvPr/>
          </p:nvPicPr>
          <p:blipFill>
            <a:blip r:embed="rId10" cstate="print"/>
            <a:stretch>
              <a:fillRect/>
            </a:stretch>
          </p:blipFill>
          <p:spPr>
            <a:xfrm>
              <a:off x="1174866" y="2400299"/>
              <a:ext cx="457199" cy="137099"/>
            </a:xfrm>
            <a:prstGeom prst="rect">
              <a:avLst/>
            </a:prstGeom>
          </p:spPr>
        </p:pic>
        <p:sp>
          <p:nvSpPr>
            <p:cNvPr id="15" name="object 14">
              <a:extLst>
                <a:ext uri="{FF2B5EF4-FFF2-40B4-BE49-F238E27FC236}">
                  <a16:creationId xmlns:a16="http://schemas.microsoft.com/office/drawing/2014/main" id="{E840C7E8-5A52-F482-D045-2204FC63257E}"/>
                </a:ext>
              </a:extLst>
            </p:cNvPr>
            <p:cNvSpPr/>
            <p:nvPr/>
          </p:nvSpPr>
          <p:spPr>
            <a:xfrm>
              <a:off x="2620416" y="2213495"/>
              <a:ext cx="1525905" cy="267335"/>
            </a:xfrm>
            <a:custGeom>
              <a:avLst/>
              <a:gdLst/>
              <a:ahLst/>
              <a:cxnLst/>
              <a:rect l="l" t="t" r="r" b="b"/>
              <a:pathLst>
                <a:path w="1525904" h="267335">
                  <a:moveTo>
                    <a:pt x="1525790" y="38100"/>
                  </a:moveTo>
                  <a:lnTo>
                    <a:pt x="1502270" y="2908"/>
                  </a:lnTo>
                  <a:lnTo>
                    <a:pt x="1487690" y="0"/>
                  </a:lnTo>
                  <a:lnTo>
                    <a:pt x="474040" y="0"/>
                  </a:lnTo>
                  <a:lnTo>
                    <a:pt x="459206" y="2997"/>
                  </a:lnTo>
                  <a:lnTo>
                    <a:pt x="447103" y="11163"/>
                  </a:lnTo>
                  <a:lnTo>
                    <a:pt x="438937" y="23279"/>
                  </a:lnTo>
                  <a:lnTo>
                    <a:pt x="435940" y="38100"/>
                  </a:lnTo>
                  <a:lnTo>
                    <a:pt x="435940" y="164503"/>
                  </a:lnTo>
                  <a:lnTo>
                    <a:pt x="68554" y="164503"/>
                  </a:lnTo>
                  <a:lnTo>
                    <a:pt x="68554" y="130225"/>
                  </a:lnTo>
                  <a:lnTo>
                    <a:pt x="0" y="198780"/>
                  </a:lnTo>
                  <a:lnTo>
                    <a:pt x="68554" y="267322"/>
                  </a:lnTo>
                  <a:lnTo>
                    <a:pt x="68554" y="233057"/>
                  </a:lnTo>
                  <a:lnTo>
                    <a:pt x="1525790" y="233057"/>
                  </a:lnTo>
                  <a:lnTo>
                    <a:pt x="1525790" y="190500"/>
                  </a:lnTo>
                  <a:lnTo>
                    <a:pt x="1525790" y="164503"/>
                  </a:lnTo>
                  <a:lnTo>
                    <a:pt x="1525790" y="38100"/>
                  </a:lnTo>
                  <a:close/>
                </a:path>
              </a:pathLst>
            </a:custGeom>
            <a:solidFill>
              <a:srgbClr val="A371F6"/>
            </a:solidFill>
          </p:spPr>
          <p:txBody>
            <a:bodyPr wrap="square" lIns="0" tIns="0" rIns="0" bIns="0" rtlCol="0"/>
            <a:lstStyle/>
            <a:p>
              <a:endParaRPr/>
            </a:p>
          </p:txBody>
        </p:sp>
        <p:sp>
          <p:nvSpPr>
            <p:cNvPr id="16" name="object 15">
              <a:extLst>
                <a:ext uri="{FF2B5EF4-FFF2-40B4-BE49-F238E27FC236}">
                  <a16:creationId xmlns:a16="http://schemas.microsoft.com/office/drawing/2014/main" id="{6A09C509-0867-5686-97D0-13D11559C294}"/>
                </a:ext>
              </a:extLst>
            </p:cNvPr>
            <p:cNvSpPr/>
            <p:nvPr/>
          </p:nvSpPr>
          <p:spPr>
            <a:xfrm>
              <a:off x="2694912" y="2495667"/>
              <a:ext cx="1090295" cy="228600"/>
            </a:xfrm>
            <a:custGeom>
              <a:avLst/>
              <a:gdLst/>
              <a:ahLst/>
              <a:cxnLst/>
              <a:rect l="l" t="t" r="r" b="b"/>
              <a:pathLst>
                <a:path w="1090295" h="228600">
                  <a:moveTo>
                    <a:pt x="1051750" y="228599"/>
                  </a:moveTo>
                  <a:lnTo>
                    <a:pt x="38100" y="228599"/>
                  </a:lnTo>
                  <a:lnTo>
                    <a:pt x="23270" y="225605"/>
                  </a:lnTo>
                  <a:lnTo>
                    <a:pt x="11159" y="217440"/>
                  </a:lnTo>
                  <a:lnTo>
                    <a:pt x="2994" y="205329"/>
                  </a:lnTo>
                  <a:lnTo>
                    <a:pt x="0" y="190499"/>
                  </a:lnTo>
                  <a:lnTo>
                    <a:pt x="0" y="38100"/>
                  </a:lnTo>
                  <a:lnTo>
                    <a:pt x="2994" y="23270"/>
                  </a:lnTo>
                  <a:lnTo>
                    <a:pt x="11159" y="11159"/>
                  </a:lnTo>
                  <a:lnTo>
                    <a:pt x="23270" y="2994"/>
                  </a:lnTo>
                  <a:lnTo>
                    <a:pt x="38100" y="0"/>
                  </a:lnTo>
                  <a:lnTo>
                    <a:pt x="1051750" y="0"/>
                  </a:lnTo>
                  <a:lnTo>
                    <a:pt x="1086950" y="23520"/>
                  </a:lnTo>
                  <a:lnTo>
                    <a:pt x="1089850" y="38100"/>
                  </a:lnTo>
                  <a:lnTo>
                    <a:pt x="1089850" y="190499"/>
                  </a:lnTo>
                  <a:lnTo>
                    <a:pt x="1086856" y="205329"/>
                  </a:lnTo>
                  <a:lnTo>
                    <a:pt x="1078691" y="217440"/>
                  </a:lnTo>
                  <a:lnTo>
                    <a:pt x="1066580" y="225605"/>
                  </a:lnTo>
                  <a:lnTo>
                    <a:pt x="1051750" y="228599"/>
                  </a:lnTo>
                  <a:close/>
                </a:path>
              </a:pathLst>
            </a:custGeom>
            <a:solidFill>
              <a:srgbClr val="378AFC"/>
            </a:solidFill>
          </p:spPr>
          <p:txBody>
            <a:bodyPr wrap="square" lIns="0" tIns="0" rIns="0" bIns="0" rtlCol="0"/>
            <a:lstStyle/>
            <a:p>
              <a:endParaRPr/>
            </a:p>
          </p:txBody>
        </p:sp>
      </p:grpSp>
      <p:sp>
        <p:nvSpPr>
          <p:cNvPr id="17" name="Arrow: Right 16">
            <a:extLst>
              <a:ext uri="{FF2B5EF4-FFF2-40B4-BE49-F238E27FC236}">
                <a16:creationId xmlns:a16="http://schemas.microsoft.com/office/drawing/2014/main" id="{C7A9CB84-BF80-FE88-26E4-3586BE55C153}"/>
              </a:ext>
            </a:extLst>
          </p:cNvPr>
          <p:cNvSpPr/>
          <p:nvPr/>
        </p:nvSpPr>
        <p:spPr>
          <a:xfrm>
            <a:off x="5392787" y="2300791"/>
            <a:ext cx="857795" cy="270528"/>
          </a:xfrm>
          <a:prstGeom prst="rightArrow">
            <a:avLst/>
          </a:prstGeom>
          <a:solidFill>
            <a:srgbClr val="378AFC"/>
          </a:solidFill>
          <a:ln>
            <a:solidFill>
              <a:srgbClr val="378A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063E108-4CFF-ECEE-9191-BC6BC99131BF}"/>
              </a:ext>
            </a:extLst>
          </p:cNvPr>
          <p:cNvPicPr>
            <a:picLocks noChangeAspect="1"/>
          </p:cNvPicPr>
          <p:nvPr/>
        </p:nvPicPr>
        <p:blipFill>
          <a:blip r:embed="rId11"/>
          <a:stretch>
            <a:fillRect/>
          </a:stretch>
        </p:blipFill>
        <p:spPr>
          <a:xfrm>
            <a:off x="4591262" y="1851963"/>
            <a:ext cx="1182398" cy="496454"/>
          </a:xfrm>
          <a:prstGeom prst="rect">
            <a:avLst/>
          </a:prstGeom>
        </p:spPr>
      </p:pic>
      <p:pic>
        <p:nvPicPr>
          <p:cNvPr id="25" name="Picture 24">
            <a:extLst>
              <a:ext uri="{FF2B5EF4-FFF2-40B4-BE49-F238E27FC236}">
                <a16:creationId xmlns:a16="http://schemas.microsoft.com/office/drawing/2014/main" id="{6642168F-E102-EE6A-8B84-EF4A72D2633B}"/>
              </a:ext>
            </a:extLst>
          </p:cNvPr>
          <p:cNvPicPr>
            <a:picLocks noChangeAspect="1"/>
          </p:cNvPicPr>
          <p:nvPr/>
        </p:nvPicPr>
        <p:blipFill>
          <a:blip r:embed="rId12"/>
          <a:stretch>
            <a:fillRect/>
          </a:stretch>
        </p:blipFill>
        <p:spPr>
          <a:xfrm>
            <a:off x="3961140" y="2208045"/>
            <a:ext cx="1573705" cy="576732"/>
          </a:xfrm>
          <a:prstGeom prst="rect">
            <a:avLst/>
          </a:prstGeom>
        </p:spPr>
      </p:pic>
      <p:pic>
        <p:nvPicPr>
          <p:cNvPr id="29" name="Picture 28">
            <a:extLst>
              <a:ext uri="{FF2B5EF4-FFF2-40B4-BE49-F238E27FC236}">
                <a16:creationId xmlns:a16="http://schemas.microsoft.com/office/drawing/2014/main" id="{C3A5C388-69D4-430F-F317-55ED072D8CB0}"/>
              </a:ext>
            </a:extLst>
          </p:cNvPr>
          <p:cNvPicPr>
            <a:picLocks noChangeAspect="1"/>
          </p:cNvPicPr>
          <p:nvPr/>
        </p:nvPicPr>
        <p:blipFill>
          <a:blip r:embed="rId13"/>
          <a:stretch>
            <a:fillRect/>
          </a:stretch>
        </p:blipFill>
        <p:spPr>
          <a:xfrm>
            <a:off x="871657" y="2827459"/>
            <a:ext cx="1140051" cy="274344"/>
          </a:xfrm>
          <a:prstGeom prst="rect">
            <a:avLst/>
          </a:prstGeom>
          <a:effectLst>
            <a:glow rad="228600">
              <a:schemeClr val="accent3">
                <a:satMod val="175000"/>
                <a:alpha val="40000"/>
              </a:schemeClr>
            </a:glow>
          </a:effectLst>
        </p:spPr>
      </p:pic>
      <p:grpSp>
        <p:nvGrpSpPr>
          <p:cNvPr id="6" name="Group 5">
            <a:extLst>
              <a:ext uri="{FF2B5EF4-FFF2-40B4-BE49-F238E27FC236}">
                <a16:creationId xmlns:a16="http://schemas.microsoft.com/office/drawing/2014/main" id="{B77EFF43-68FB-AD27-7050-29BA40607BF5}"/>
              </a:ext>
              <a:ext uri="{C183D7F6-B498-43B3-948B-1728B52AA6E4}">
                <adec:decorative xmlns:adec="http://schemas.microsoft.com/office/drawing/2017/decorative" val="0"/>
              </a:ext>
            </a:extLst>
          </p:cNvPr>
          <p:cNvGrpSpPr/>
          <p:nvPr/>
        </p:nvGrpSpPr>
        <p:grpSpPr>
          <a:xfrm>
            <a:off x="203982" y="7024250"/>
            <a:ext cx="10661726" cy="1281498"/>
            <a:chOff x="249778" y="5065248"/>
            <a:chExt cx="10661726" cy="1281498"/>
          </a:xfrm>
        </p:grpSpPr>
        <p:pic>
          <p:nvPicPr>
            <p:cNvPr id="30" name="Picture 29" descr="A purple ribbon in a shape of a triangle&#10;&#10;Description automatically generated">
              <a:extLst>
                <a:ext uri="{FF2B5EF4-FFF2-40B4-BE49-F238E27FC236}">
                  <a16:creationId xmlns:a16="http://schemas.microsoft.com/office/drawing/2014/main" id="{50436F0B-2F2A-B15A-1C86-0D79552FB60C}"/>
                </a:ext>
              </a:extLst>
            </p:cNvPr>
            <p:cNvPicPr>
              <a:picLocks noChangeAspect="1"/>
            </p:cNvPicPr>
            <p:nvPr/>
          </p:nvPicPr>
          <p:blipFill>
            <a:blip r:embed="rId14"/>
            <a:stretch>
              <a:fillRect/>
            </a:stretch>
          </p:blipFill>
          <p:spPr>
            <a:xfrm>
              <a:off x="249778" y="5151495"/>
              <a:ext cx="1344169" cy="1160054"/>
            </a:xfrm>
            <a:prstGeom prst="rect">
              <a:avLst/>
            </a:prstGeom>
            <a:effectLst>
              <a:glow rad="63500">
                <a:schemeClr val="accent1">
                  <a:satMod val="175000"/>
                  <a:alpha val="40000"/>
                </a:schemeClr>
              </a:glow>
            </a:effectLst>
          </p:spPr>
        </p:pic>
        <p:pic>
          <p:nvPicPr>
            <p:cNvPr id="31" name="Picture 30" descr="A blue triangle with a cross&#10;&#10;Description automatically generated">
              <a:extLst>
                <a:ext uri="{FF2B5EF4-FFF2-40B4-BE49-F238E27FC236}">
                  <a16:creationId xmlns:a16="http://schemas.microsoft.com/office/drawing/2014/main" id="{6CB973D7-8E58-2606-1CA8-DCB0815C1578}"/>
                </a:ext>
              </a:extLst>
            </p:cNvPr>
            <p:cNvPicPr>
              <a:picLocks noChangeAspect="1"/>
            </p:cNvPicPr>
            <p:nvPr/>
          </p:nvPicPr>
          <p:blipFill>
            <a:blip r:embed="rId15"/>
            <a:stretch>
              <a:fillRect/>
            </a:stretch>
          </p:blipFill>
          <p:spPr>
            <a:xfrm>
              <a:off x="1711143" y="5141499"/>
              <a:ext cx="1344168" cy="1205247"/>
            </a:xfrm>
            <a:prstGeom prst="rect">
              <a:avLst/>
            </a:prstGeom>
            <a:effectLst>
              <a:glow rad="101600">
                <a:schemeClr val="accent1">
                  <a:satMod val="175000"/>
                  <a:alpha val="40000"/>
                </a:schemeClr>
              </a:glow>
            </a:effectLst>
          </p:spPr>
        </p:pic>
        <p:pic>
          <p:nvPicPr>
            <p:cNvPr id="34" name="Picture 33" descr="A logo of a company&#10;&#10;Description automatically generated">
              <a:extLst>
                <a:ext uri="{FF2B5EF4-FFF2-40B4-BE49-F238E27FC236}">
                  <a16:creationId xmlns:a16="http://schemas.microsoft.com/office/drawing/2014/main" id="{E2A55A8C-A8C1-0A03-323B-B74126C8C93B}"/>
                </a:ext>
              </a:extLst>
            </p:cNvPr>
            <p:cNvPicPr>
              <a:picLocks noChangeAspect="1"/>
            </p:cNvPicPr>
            <p:nvPr/>
          </p:nvPicPr>
          <p:blipFill rotWithShape="1">
            <a:blip r:embed="rId16"/>
            <a:srcRect l="26545" t="25912" r="25091" b="25182"/>
            <a:stretch/>
          </p:blipFill>
          <p:spPr>
            <a:xfrm>
              <a:off x="7769444" y="5225528"/>
              <a:ext cx="1179419" cy="1011988"/>
            </a:xfrm>
            <a:prstGeom prst="rect">
              <a:avLst/>
            </a:prstGeom>
            <a:effectLst>
              <a:glow rad="101600">
                <a:schemeClr val="accent1">
                  <a:satMod val="175000"/>
                  <a:alpha val="40000"/>
                </a:schemeClr>
              </a:glow>
            </a:effectLst>
          </p:spPr>
        </p:pic>
        <p:pic>
          <p:nvPicPr>
            <p:cNvPr id="35" name="Picture 34" descr="A blue and green letter n&#10;&#10;Description automatically generated">
              <a:extLst>
                <a:ext uri="{FF2B5EF4-FFF2-40B4-BE49-F238E27FC236}">
                  <a16:creationId xmlns:a16="http://schemas.microsoft.com/office/drawing/2014/main" id="{56467DF9-36C6-CAFD-04AD-592E95587DE3}"/>
                </a:ext>
              </a:extLst>
            </p:cNvPr>
            <p:cNvPicPr>
              <a:picLocks noChangeAspect="1"/>
            </p:cNvPicPr>
            <p:nvPr/>
          </p:nvPicPr>
          <p:blipFill>
            <a:blip r:embed="rId17"/>
            <a:stretch>
              <a:fillRect/>
            </a:stretch>
          </p:blipFill>
          <p:spPr>
            <a:xfrm>
              <a:off x="9183254" y="5065248"/>
              <a:ext cx="1728250" cy="1269022"/>
            </a:xfrm>
            <a:prstGeom prst="rect">
              <a:avLst/>
            </a:prstGeom>
            <a:effectLst>
              <a:glow rad="139700">
                <a:schemeClr val="accent1">
                  <a:satMod val="175000"/>
                  <a:alpha val="40000"/>
                </a:schemeClr>
              </a:glow>
            </a:effectLst>
          </p:spPr>
        </p:pic>
      </p:grpSp>
    </p:spTree>
    <p:extLst>
      <p:ext uri="{BB962C8B-B14F-4D97-AF65-F5344CB8AC3E}">
        <p14:creationId xmlns:p14="http://schemas.microsoft.com/office/powerpoint/2010/main" val="3190673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4397"/>
            <a:ext cx="12192000" cy="6858000"/>
          </a:xfrm>
          <a:prstGeom prst="rect">
            <a:avLst/>
          </a:prstGeom>
          <a:solidFill>
            <a:srgbClr val="26213F"/>
          </a:solidFill>
        </p:spPr>
      </p:pic>
      <p:pic>
        <p:nvPicPr>
          <p:cNvPr id="4" name="Picture 3" descr="A computer screen shot of a black square with a white logo&#10;&#10;Description automatically generated">
            <a:extLst>
              <a:ext uri="{FF2B5EF4-FFF2-40B4-BE49-F238E27FC236}">
                <a16:creationId xmlns:a16="http://schemas.microsoft.com/office/drawing/2014/main" id="{414975D1-B01F-BF8D-AE0C-AEE8AEEF4057}"/>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descr="A cartoon character with goggles&#10;&#10;Description automatically generated">
            <a:extLst>
              <a:ext uri="{FF2B5EF4-FFF2-40B4-BE49-F238E27FC236}">
                <a16:creationId xmlns:a16="http://schemas.microsoft.com/office/drawing/2014/main" id="{3BEB9C3F-FF81-B057-6C56-1E2BB8AF688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87539" y="1816515"/>
            <a:ext cx="1511963" cy="1063805"/>
          </a:xfrm>
          <a:prstGeom prst="rect">
            <a:avLst/>
          </a:prstGeom>
        </p:spPr>
      </p:pic>
      <p:pic>
        <p:nvPicPr>
          <p:cNvPr id="10" name="object 5">
            <a:extLst>
              <a:ext uri="{FF2B5EF4-FFF2-40B4-BE49-F238E27FC236}">
                <a16:creationId xmlns:a16="http://schemas.microsoft.com/office/drawing/2014/main" id="{349062C5-F7B1-721B-4D7C-380107CA5D73}"/>
              </a:ext>
            </a:extLst>
          </p:cNvPr>
          <p:cNvPicPr/>
          <p:nvPr/>
        </p:nvPicPr>
        <p:blipFill>
          <a:blip r:embed="rId8" cstate="print"/>
          <a:stretch>
            <a:fillRect/>
          </a:stretch>
        </p:blipFill>
        <p:spPr>
          <a:xfrm>
            <a:off x="6637412" y="502794"/>
            <a:ext cx="5238205" cy="3921034"/>
          </a:xfrm>
          <a:prstGeom prst="rect">
            <a:avLst/>
          </a:prstGeom>
        </p:spPr>
      </p:pic>
      <p:sp>
        <p:nvSpPr>
          <p:cNvPr id="11" name="object 7">
            <a:extLst>
              <a:ext uri="{FF2B5EF4-FFF2-40B4-BE49-F238E27FC236}">
                <a16:creationId xmlns:a16="http://schemas.microsoft.com/office/drawing/2014/main" id="{0452F95C-99C0-7809-C86B-A06373189ACC}"/>
              </a:ext>
            </a:extLst>
          </p:cNvPr>
          <p:cNvSpPr/>
          <p:nvPr/>
        </p:nvSpPr>
        <p:spPr>
          <a:xfrm>
            <a:off x="6906189" y="2152232"/>
            <a:ext cx="4969428" cy="2292532"/>
          </a:xfrm>
          <a:custGeom>
            <a:avLst/>
            <a:gdLst/>
            <a:ahLst/>
            <a:cxnLst/>
            <a:rect l="l" t="t" r="r" b="b"/>
            <a:pathLst>
              <a:path w="4567555" h="2214245">
                <a:moveTo>
                  <a:pt x="4567513" y="2213999"/>
                </a:moveTo>
                <a:lnTo>
                  <a:pt x="0" y="2213999"/>
                </a:lnTo>
                <a:lnTo>
                  <a:pt x="0" y="0"/>
                </a:lnTo>
                <a:lnTo>
                  <a:pt x="4567513" y="0"/>
                </a:lnTo>
                <a:lnTo>
                  <a:pt x="4567513" y="2213999"/>
                </a:lnTo>
                <a:close/>
              </a:path>
            </a:pathLst>
          </a:custGeom>
          <a:solidFill>
            <a:srgbClr val="242930"/>
          </a:solidFill>
        </p:spPr>
        <p:txBody>
          <a:bodyPr wrap="square" lIns="0" tIns="0" rIns="0" bIns="0" rtlCol="0"/>
          <a:lstStyle/>
          <a:p>
            <a:endParaRPr/>
          </a:p>
        </p:txBody>
      </p:sp>
      <p:grpSp>
        <p:nvGrpSpPr>
          <p:cNvPr id="12" name="object 11">
            <a:extLst>
              <a:ext uri="{FF2B5EF4-FFF2-40B4-BE49-F238E27FC236}">
                <a16:creationId xmlns:a16="http://schemas.microsoft.com/office/drawing/2014/main" id="{31448DB4-5B3C-D5F1-D00B-2DCD8A9FE9DB}"/>
              </a:ext>
            </a:extLst>
          </p:cNvPr>
          <p:cNvGrpSpPr/>
          <p:nvPr/>
        </p:nvGrpSpPr>
        <p:grpSpPr>
          <a:xfrm>
            <a:off x="984215" y="1683854"/>
            <a:ext cx="4937759" cy="1133475"/>
            <a:chOff x="361950" y="2077641"/>
            <a:chExt cx="3784600" cy="782955"/>
          </a:xfrm>
        </p:grpSpPr>
        <p:pic>
          <p:nvPicPr>
            <p:cNvPr id="13" name="object 12">
              <a:extLst>
                <a:ext uri="{FF2B5EF4-FFF2-40B4-BE49-F238E27FC236}">
                  <a16:creationId xmlns:a16="http://schemas.microsoft.com/office/drawing/2014/main" id="{653447E5-0446-F99C-03E9-932FF3786993}"/>
                </a:ext>
              </a:extLst>
            </p:cNvPr>
            <p:cNvPicPr/>
            <p:nvPr/>
          </p:nvPicPr>
          <p:blipFill>
            <a:blip r:embed="rId9" cstate="print"/>
            <a:stretch>
              <a:fillRect/>
            </a:stretch>
          </p:blipFill>
          <p:spPr>
            <a:xfrm>
              <a:off x="361950" y="2077641"/>
              <a:ext cx="769544" cy="782477"/>
            </a:xfrm>
            <a:prstGeom prst="rect">
              <a:avLst/>
            </a:prstGeom>
          </p:spPr>
        </p:pic>
        <p:pic>
          <p:nvPicPr>
            <p:cNvPr id="14" name="object 13">
              <a:extLst>
                <a:ext uri="{FF2B5EF4-FFF2-40B4-BE49-F238E27FC236}">
                  <a16:creationId xmlns:a16="http://schemas.microsoft.com/office/drawing/2014/main" id="{3A152E4D-8485-55BB-F01E-EC5BCBB07F53}"/>
                </a:ext>
              </a:extLst>
            </p:cNvPr>
            <p:cNvPicPr/>
            <p:nvPr/>
          </p:nvPicPr>
          <p:blipFill>
            <a:blip r:embed="rId10" cstate="print"/>
            <a:stretch>
              <a:fillRect/>
            </a:stretch>
          </p:blipFill>
          <p:spPr>
            <a:xfrm>
              <a:off x="1174866" y="2400299"/>
              <a:ext cx="457199" cy="137099"/>
            </a:xfrm>
            <a:prstGeom prst="rect">
              <a:avLst/>
            </a:prstGeom>
          </p:spPr>
        </p:pic>
        <p:sp>
          <p:nvSpPr>
            <p:cNvPr id="15" name="object 14">
              <a:extLst>
                <a:ext uri="{FF2B5EF4-FFF2-40B4-BE49-F238E27FC236}">
                  <a16:creationId xmlns:a16="http://schemas.microsoft.com/office/drawing/2014/main" id="{E840C7E8-5A52-F482-D045-2204FC63257E}"/>
                </a:ext>
              </a:extLst>
            </p:cNvPr>
            <p:cNvSpPr/>
            <p:nvPr/>
          </p:nvSpPr>
          <p:spPr>
            <a:xfrm>
              <a:off x="2620416" y="2213495"/>
              <a:ext cx="1525905" cy="267335"/>
            </a:xfrm>
            <a:custGeom>
              <a:avLst/>
              <a:gdLst/>
              <a:ahLst/>
              <a:cxnLst/>
              <a:rect l="l" t="t" r="r" b="b"/>
              <a:pathLst>
                <a:path w="1525904" h="267335">
                  <a:moveTo>
                    <a:pt x="1525790" y="38100"/>
                  </a:moveTo>
                  <a:lnTo>
                    <a:pt x="1502270" y="2908"/>
                  </a:lnTo>
                  <a:lnTo>
                    <a:pt x="1487690" y="0"/>
                  </a:lnTo>
                  <a:lnTo>
                    <a:pt x="474040" y="0"/>
                  </a:lnTo>
                  <a:lnTo>
                    <a:pt x="459206" y="2997"/>
                  </a:lnTo>
                  <a:lnTo>
                    <a:pt x="447103" y="11163"/>
                  </a:lnTo>
                  <a:lnTo>
                    <a:pt x="438937" y="23279"/>
                  </a:lnTo>
                  <a:lnTo>
                    <a:pt x="435940" y="38100"/>
                  </a:lnTo>
                  <a:lnTo>
                    <a:pt x="435940" y="164503"/>
                  </a:lnTo>
                  <a:lnTo>
                    <a:pt x="68554" y="164503"/>
                  </a:lnTo>
                  <a:lnTo>
                    <a:pt x="68554" y="130225"/>
                  </a:lnTo>
                  <a:lnTo>
                    <a:pt x="0" y="198780"/>
                  </a:lnTo>
                  <a:lnTo>
                    <a:pt x="68554" y="267322"/>
                  </a:lnTo>
                  <a:lnTo>
                    <a:pt x="68554" y="233057"/>
                  </a:lnTo>
                  <a:lnTo>
                    <a:pt x="1525790" y="233057"/>
                  </a:lnTo>
                  <a:lnTo>
                    <a:pt x="1525790" y="190500"/>
                  </a:lnTo>
                  <a:lnTo>
                    <a:pt x="1525790" y="164503"/>
                  </a:lnTo>
                  <a:lnTo>
                    <a:pt x="1525790" y="38100"/>
                  </a:lnTo>
                  <a:close/>
                </a:path>
              </a:pathLst>
            </a:custGeom>
            <a:solidFill>
              <a:srgbClr val="A371F6"/>
            </a:solidFill>
          </p:spPr>
          <p:txBody>
            <a:bodyPr wrap="square" lIns="0" tIns="0" rIns="0" bIns="0" rtlCol="0"/>
            <a:lstStyle/>
            <a:p>
              <a:endParaRPr/>
            </a:p>
          </p:txBody>
        </p:sp>
        <p:sp>
          <p:nvSpPr>
            <p:cNvPr id="16" name="object 15">
              <a:extLst>
                <a:ext uri="{FF2B5EF4-FFF2-40B4-BE49-F238E27FC236}">
                  <a16:creationId xmlns:a16="http://schemas.microsoft.com/office/drawing/2014/main" id="{6A09C509-0867-5686-97D0-13D11559C294}"/>
                </a:ext>
              </a:extLst>
            </p:cNvPr>
            <p:cNvSpPr/>
            <p:nvPr/>
          </p:nvSpPr>
          <p:spPr>
            <a:xfrm>
              <a:off x="2694912" y="2495667"/>
              <a:ext cx="1090295" cy="228600"/>
            </a:xfrm>
            <a:custGeom>
              <a:avLst/>
              <a:gdLst/>
              <a:ahLst/>
              <a:cxnLst/>
              <a:rect l="l" t="t" r="r" b="b"/>
              <a:pathLst>
                <a:path w="1090295" h="228600">
                  <a:moveTo>
                    <a:pt x="1051750" y="228599"/>
                  </a:moveTo>
                  <a:lnTo>
                    <a:pt x="38100" y="228599"/>
                  </a:lnTo>
                  <a:lnTo>
                    <a:pt x="23270" y="225605"/>
                  </a:lnTo>
                  <a:lnTo>
                    <a:pt x="11159" y="217440"/>
                  </a:lnTo>
                  <a:lnTo>
                    <a:pt x="2994" y="205329"/>
                  </a:lnTo>
                  <a:lnTo>
                    <a:pt x="0" y="190499"/>
                  </a:lnTo>
                  <a:lnTo>
                    <a:pt x="0" y="38100"/>
                  </a:lnTo>
                  <a:lnTo>
                    <a:pt x="2994" y="23270"/>
                  </a:lnTo>
                  <a:lnTo>
                    <a:pt x="11159" y="11159"/>
                  </a:lnTo>
                  <a:lnTo>
                    <a:pt x="23270" y="2994"/>
                  </a:lnTo>
                  <a:lnTo>
                    <a:pt x="38100" y="0"/>
                  </a:lnTo>
                  <a:lnTo>
                    <a:pt x="1051750" y="0"/>
                  </a:lnTo>
                  <a:lnTo>
                    <a:pt x="1086950" y="23520"/>
                  </a:lnTo>
                  <a:lnTo>
                    <a:pt x="1089850" y="38100"/>
                  </a:lnTo>
                  <a:lnTo>
                    <a:pt x="1089850" y="190499"/>
                  </a:lnTo>
                  <a:lnTo>
                    <a:pt x="1086856" y="205329"/>
                  </a:lnTo>
                  <a:lnTo>
                    <a:pt x="1078691" y="217440"/>
                  </a:lnTo>
                  <a:lnTo>
                    <a:pt x="1066580" y="225605"/>
                  </a:lnTo>
                  <a:lnTo>
                    <a:pt x="1051750" y="228599"/>
                  </a:lnTo>
                  <a:close/>
                </a:path>
              </a:pathLst>
            </a:custGeom>
            <a:solidFill>
              <a:srgbClr val="378AFC"/>
            </a:solidFill>
          </p:spPr>
          <p:txBody>
            <a:bodyPr wrap="square" lIns="0" tIns="0" rIns="0" bIns="0" rtlCol="0"/>
            <a:lstStyle/>
            <a:p>
              <a:endParaRPr/>
            </a:p>
          </p:txBody>
        </p:sp>
      </p:grpSp>
      <p:sp>
        <p:nvSpPr>
          <p:cNvPr id="17" name="Arrow: Right 16">
            <a:extLst>
              <a:ext uri="{FF2B5EF4-FFF2-40B4-BE49-F238E27FC236}">
                <a16:creationId xmlns:a16="http://schemas.microsoft.com/office/drawing/2014/main" id="{C7A9CB84-BF80-FE88-26E4-3586BE55C153}"/>
              </a:ext>
            </a:extLst>
          </p:cNvPr>
          <p:cNvSpPr/>
          <p:nvPr/>
        </p:nvSpPr>
        <p:spPr>
          <a:xfrm>
            <a:off x="5392787" y="2300791"/>
            <a:ext cx="857795" cy="270528"/>
          </a:xfrm>
          <a:prstGeom prst="rightArrow">
            <a:avLst/>
          </a:prstGeom>
          <a:solidFill>
            <a:srgbClr val="378AFC"/>
          </a:solidFill>
          <a:ln>
            <a:solidFill>
              <a:srgbClr val="378A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063E108-4CFF-ECEE-9191-BC6BC99131BF}"/>
              </a:ext>
            </a:extLst>
          </p:cNvPr>
          <p:cNvPicPr>
            <a:picLocks noChangeAspect="1"/>
          </p:cNvPicPr>
          <p:nvPr/>
        </p:nvPicPr>
        <p:blipFill>
          <a:blip r:embed="rId11"/>
          <a:stretch>
            <a:fillRect/>
          </a:stretch>
        </p:blipFill>
        <p:spPr>
          <a:xfrm>
            <a:off x="4591262" y="1851963"/>
            <a:ext cx="1182398" cy="496454"/>
          </a:xfrm>
          <a:prstGeom prst="rect">
            <a:avLst/>
          </a:prstGeom>
        </p:spPr>
      </p:pic>
      <p:pic>
        <p:nvPicPr>
          <p:cNvPr id="25" name="Picture 24">
            <a:extLst>
              <a:ext uri="{FF2B5EF4-FFF2-40B4-BE49-F238E27FC236}">
                <a16:creationId xmlns:a16="http://schemas.microsoft.com/office/drawing/2014/main" id="{6642168F-E102-EE6A-8B84-EF4A72D2633B}"/>
              </a:ext>
            </a:extLst>
          </p:cNvPr>
          <p:cNvPicPr>
            <a:picLocks noChangeAspect="1"/>
          </p:cNvPicPr>
          <p:nvPr/>
        </p:nvPicPr>
        <p:blipFill>
          <a:blip r:embed="rId12"/>
          <a:stretch>
            <a:fillRect/>
          </a:stretch>
        </p:blipFill>
        <p:spPr>
          <a:xfrm>
            <a:off x="3961140" y="2208045"/>
            <a:ext cx="1573705" cy="576732"/>
          </a:xfrm>
          <a:prstGeom prst="rect">
            <a:avLst/>
          </a:prstGeom>
        </p:spPr>
      </p:pic>
      <p:pic>
        <p:nvPicPr>
          <p:cNvPr id="29" name="Picture 28">
            <a:extLst>
              <a:ext uri="{FF2B5EF4-FFF2-40B4-BE49-F238E27FC236}">
                <a16:creationId xmlns:a16="http://schemas.microsoft.com/office/drawing/2014/main" id="{C3A5C388-69D4-430F-F317-55ED072D8CB0}"/>
              </a:ext>
            </a:extLst>
          </p:cNvPr>
          <p:cNvPicPr>
            <a:picLocks noChangeAspect="1"/>
          </p:cNvPicPr>
          <p:nvPr/>
        </p:nvPicPr>
        <p:blipFill>
          <a:blip r:embed="rId13"/>
          <a:stretch>
            <a:fillRect/>
          </a:stretch>
        </p:blipFill>
        <p:spPr>
          <a:xfrm>
            <a:off x="871657" y="2827459"/>
            <a:ext cx="1140051" cy="274344"/>
          </a:xfrm>
          <a:prstGeom prst="rect">
            <a:avLst/>
          </a:prstGeom>
          <a:effectLst>
            <a:glow rad="228600">
              <a:schemeClr val="accent3">
                <a:satMod val="175000"/>
                <a:alpha val="40000"/>
              </a:schemeClr>
            </a:glow>
          </a:effectLst>
        </p:spPr>
      </p:pic>
      <p:sp>
        <p:nvSpPr>
          <p:cNvPr id="3" name="TextBox 2">
            <a:extLst>
              <a:ext uri="{FF2B5EF4-FFF2-40B4-BE49-F238E27FC236}">
                <a16:creationId xmlns:a16="http://schemas.microsoft.com/office/drawing/2014/main" id="{06556DEF-5DD6-39A5-26AD-F2FA09EB4ED8}"/>
              </a:ext>
            </a:extLst>
          </p:cNvPr>
          <p:cNvSpPr txBox="1"/>
          <p:nvPr/>
        </p:nvSpPr>
        <p:spPr>
          <a:xfrm>
            <a:off x="1885349" y="6419390"/>
            <a:ext cx="1511963" cy="369332"/>
          </a:xfrm>
          <a:prstGeom prst="rect">
            <a:avLst/>
          </a:prstGeom>
          <a:noFill/>
        </p:spPr>
        <p:txBody>
          <a:bodyPr wrap="square" rtlCol="0">
            <a:spAutoFit/>
          </a:bodyPr>
          <a:lstStyle/>
          <a:p>
            <a:r>
              <a:rPr lang="en-IN" dirty="0">
                <a:solidFill>
                  <a:schemeClr val="bg1"/>
                </a:solidFill>
              </a:rPr>
              <a:t>VS Code</a:t>
            </a:r>
            <a:endParaRPr lang="en-US" dirty="0">
              <a:solidFill>
                <a:schemeClr val="bg1"/>
              </a:solidFill>
            </a:endParaRPr>
          </a:p>
        </p:txBody>
      </p:sp>
      <p:sp>
        <p:nvSpPr>
          <p:cNvPr id="7" name="TextBox 6">
            <a:extLst>
              <a:ext uri="{FF2B5EF4-FFF2-40B4-BE49-F238E27FC236}">
                <a16:creationId xmlns:a16="http://schemas.microsoft.com/office/drawing/2014/main" id="{315C098D-C2E4-204F-65F2-06F028123D82}"/>
              </a:ext>
            </a:extLst>
          </p:cNvPr>
          <p:cNvSpPr txBox="1"/>
          <p:nvPr/>
        </p:nvSpPr>
        <p:spPr>
          <a:xfrm>
            <a:off x="373386" y="6398305"/>
            <a:ext cx="1511963" cy="369332"/>
          </a:xfrm>
          <a:prstGeom prst="rect">
            <a:avLst/>
          </a:prstGeom>
          <a:noFill/>
        </p:spPr>
        <p:txBody>
          <a:bodyPr wrap="square" rtlCol="0">
            <a:spAutoFit/>
          </a:bodyPr>
          <a:lstStyle/>
          <a:p>
            <a:r>
              <a:rPr lang="en-IN" dirty="0">
                <a:solidFill>
                  <a:schemeClr val="bg1"/>
                </a:solidFill>
              </a:rPr>
              <a:t>Visual Studio</a:t>
            </a:r>
            <a:endParaRPr lang="en-US" dirty="0">
              <a:solidFill>
                <a:schemeClr val="bg1"/>
              </a:solidFill>
            </a:endParaRPr>
          </a:p>
        </p:txBody>
      </p:sp>
      <p:sp>
        <p:nvSpPr>
          <p:cNvPr id="8" name="TextBox 7">
            <a:extLst>
              <a:ext uri="{FF2B5EF4-FFF2-40B4-BE49-F238E27FC236}">
                <a16:creationId xmlns:a16="http://schemas.microsoft.com/office/drawing/2014/main" id="{438DD711-28BD-745F-EAF8-43BEE3AB2B39}"/>
              </a:ext>
            </a:extLst>
          </p:cNvPr>
          <p:cNvSpPr txBox="1"/>
          <p:nvPr/>
        </p:nvSpPr>
        <p:spPr>
          <a:xfrm>
            <a:off x="9548013" y="6396140"/>
            <a:ext cx="2089721" cy="369332"/>
          </a:xfrm>
          <a:prstGeom prst="rect">
            <a:avLst/>
          </a:prstGeom>
          <a:noFill/>
        </p:spPr>
        <p:txBody>
          <a:bodyPr wrap="square" rtlCol="0">
            <a:spAutoFit/>
          </a:bodyPr>
          <a:lstStyle/>
          <a:p>
            <a:r>
              <a:rPr lang="en-IN" dirty="0" err="1">
                <a:solidFill>
                  <a:schemeClr val="bg1"/>
                </a:solidFill>
              </a:rPr>
              <a:t>Neovim</a:t>
            </a:r>
            <a:endParaRPr lang="en-US" dirty="0">
              <a:solidFill>
                <a:schemeClr val="bg1"/>
              </a:solidFill>
            </a:endParaRPr>
          </a:p>
        </p:txBody>
      </p:sp>
      <p:sp>
        <p:nvSpPr>
          <p:cNvPr id="9" name="TextBox 8">
            <a:extLst>
              <a:ext uri="{FF2B5EF4-FFF2-40B4-BE49-F238E27FC236}">
                <a16:creationId xmlns:a16="http://schemas.microsoft.com/office/drawing/2014/main" id="{98D49E52-D3BA-5123-DD9B-4D0E81CECC40}"/>
              </a:ext>
            </a:extLst>
          </p:cNvPr>
          <p:cNvSpPr txBox="1"/>
          <p:nvPr/>
        </p:nvSpPr>
        <p:spPr>
          <a:xfrm>
            <a:off x="7662664" y="6396140"/>
            <a:ext cx="1689127" cy="369332"/>
          </a:xfrm>
          <a:prstGeom prst="rect">
            <a:avLst/>
          </a:prstGeom>
          <a:noFill/>
        </p:spPr>
        <p:txBody>
          <a:bodyPr wrap="square" rtlCol="0">
            <a:spAutoFit/>
          </a:bodyPr>
          <a:lstStyle/>
          <a:p>
            <a:r>
              <a:rPr lang="en-IN" dirty="0">
                <a:solidFill>
                  <a:schemeClr val="bg1"/>
                </a:solidFill>
              </a:rPr>
              <a:t>JetBrains IDEs</a:t>
            </a:r>
            <a:endParaRPr lang="en-US" dirty="0">
              <a:solidFill>
                <a:schemeClr val="bg1"/>
              </a:solidFill>
            </a:endParaRPr>
          </a:p>
        </p:txBody>
      </p:sp>
      <p:grpSp>
        <p:nvGrpSpPr>
          <p:cNvPr id="6" name="Group 5">
            <a:extLst>
              <a:ext uri="{FF2B5EF4-FFF2-40B4-BE49-F238E27FC236}">
                <a16:creationId xmlns:a16="http://schemas.microsoft.com/office/drawing/2014/main" id="{B77EFF43-68FB-AD27-7050-29BA40607BF5}"/>
              </a:ext>
              <a:ext uri="{C183D7F6-B498-43B3-948B-1728B52AA6E4}">
                <adec:decorative xmlns:adec="http://schemas.microsoft.com/office/drawing/2017/decorative" val="0"/>
              </a:ext>
            </a:extLst>
          </p:cNvPr>
          <p:cNvGrpSpPr/>
          <p:nvPr/>
        </p:nvGrpSpPr>
        <p:grpSpPr>
          <a:xfrm>
            <a:off x="249778" y="5065248"/>
            <a:ext cx="10661726" cy="1281498"/>
            <a:chOff x="249778" y="5065248"/>
            <a:chExt cx="10661726" cy="1281498"/>
          </a:xfrm>
        </p:grpSpPr>
        <p:pic>
          <p:nvPicPr>
            <p:cNvPr id="30" name="Picture 29" descr="A purple ribbon in a shape of a triangle&#10;&#10;Description automatically generated">
              <a:extLst>
                <a:ext uri="{FF2B5EF4-FFF2-40B4-BE49-F238E27FC236}">
                  <a16:creationId xmlns:a16="http://schemas.microsoft.com/office/drawing/2014/main" id="{50436F0B-2F2A-B15A-1C86-0D79552FB60C}"/>
                </a:ext>
              </a:extLst>
            </p:cNvPr>
            <p:cNvPicPr>
              <a:picLocks noChangeAspect="1"/>
            </p:cNvPicPr>
            <p:nvPr/>
          </p:nvPicPr>
          <p:blipFill>
            <a:blip r:embed="rId14"/>
            <a:stretch>
              <a:fillRect/>
            </a:stretch>
          </p:blipFill>
          <p:spPr>
            <a:xfrm>
              <a:off x="249778" y="5151495"/>
              <a:ext cx="1344169" cy="1160054"/>
            </a:xfrm>
            <a:prstGeom prst="rect">
              <a:avLst/>
            </a:prstGeom>
            <a:effectLst>
              <a:glow rad="63500">
                <a:schemeClr val="accent1">
                  <a:satMod val="175000"/>
                  <a:alpha val="40000"/>
                </a:schemeClr>
              </a:glow>
            </a:effectLst>
          </p:spPr>
        </p:pic>
        <p:pic>
          <p:nvPicPr>
            <p:cNvPr id="31" name="Picture 30" descr="A blue triangle with a cross&#10;&#10;Description automatically generated">
              <a:extLst>
                <a:ext uri="{FF2B5EF4-FFF2-40B4-BE49-F238E27FC236}">
                  <a16:creationId xmlns:a16="http://schemas.microsoft.com/office/drawing/2014/main" id="{6CB973D7-8E58-2606-1CA8-DCB0815C1578}"/>
                </a:ext>
              </a:extLst>
            </p:cNvPr>
            <p:cNvPicPr>
              <a:picLocks noChangeAspect="1"/>
            </p:cNvPicPr>
            <p:nvPr/>
          </p:nvPicPr>
          <p:blipFill>
            <a:blip r:embed="rId15"/>
            <a:stretch>
              <a:fillRect/>
            </a:stretch>
          </p:blipFill>
          <p:spPr>
            <a:xfrm>
              <a:off x="1711143" y="5141499"/>
              <a:ext cx="1344168" cy="1205247"/>
            </a:xfrm>
            <a:prstGeom prst="rect">
              <a:avLst/>
            </a:prstGeom>
            <a:effectLst>
              <a:glow rad="101600">
                <a:schemeClr val="accent1">
                  <a:satMod val="175000"/>
                  <a:alpha val="40000"/>
                </a:schemeClr>
              </a:glow>
            </a:effectLst>
          </p:spPr>
        </p:pic>
        <p:pic>
          <p:nvPicPr>
            <p:cNvPr id="34" name="Picture 33" descr="A logo of a company&#10;&#10;Description automatically generated">
              <a:extLst>
                <a:ext uri="{FF2B5EF4-FFF2-40B4-BE49-F238E27FC236}">
                  <a16:creationId xmlns:a16="http://schemas.microsoft.com/office/drawing/2014/main" id="{E2A55A8C-A8C1-0A03-323B-B74126C8C93B}"/>
                </a:ext>
              </a:extLst>
            </p:cNvPr>
            <p:cNvPicPr>
              <a:picLocks noChangeAspect="1"/>
            </p:cNvPicPr>
            <p:nvPr/>
          </p:nvPicPr>
          <p:blipFill rotWithShape="1">
            <a:blip r:embed="rId16"/>
            <a:srcRect l="26545" t="25912" r="25091" b="25182"/>
            <a:stretch/>
          </p:blipFill>
          <p:spPr>
            <a:xfrm>
              <a:off x="7769444" y="5225528"/>
              <a:ext cx="1179419" cy="1011988"/>
            </a:xfrm>
            <a:prstGeom prst="rect">
              <a:avLst/>
            </a:prstGeom>
            <a:effectLst>
              <a:glow rad="101600">
                <a:schemeClr val="accent1">
                  <a:satMod val="175000"/>
                  <a:alpha val="40000"/>
                </a:schemeClr>
              </a:glow>
            </a:effectLst>
          </p:spPr>
        </p:pic>
        <p:pic>
          <p:nvPicPr>
            <p:cNvPr id="35" name="Picture 34" descr="A blue and green letter n&#10;&#10;Description automatically generated">
              <a:extLst>
                <a:ext uri="{FF2B5EF4-FFF2-40B4-BE49-F238E27FC236}">
                  <a16:creationId xmlns:a16="http://schemas.microsoft.com/office/drawing/2014/main" id="{56467DF9-36C6-CAFD-04AD-592E95587DE3}"/>
                </a:ext>
              </a:extLst>
            </p:cNvPr>
            <p:cNvPicPr>
              <a:picLocks noChangeAspect="1"/>
            </p:cNvPicPr>
            <p:nvPr/>
          </p:nvPicPr>
          <p:blipFill>
            <a:blip r:embed="rId17"/>
            <a:stretch>
              <a:fillRect/>
            </a:stretch>
          </p:blipFill>
          <p:spPr>
            <a:xfrm>
              <a:off x="9183254" y="5065248"/>
              <a:ext cx="1728250" cy="1269022"/>
            </a:xfrm>
            <a:prstGeom prst="rect">
              <a:avLst/>
            </a:prstGeom>
            <a:effectLst>
              <a:glow rad="139700">
                <a:schemeClr val="accent1">
                  <a:satMod val="175000"/>
                  <a:alpha val="40000"/>
                </a:schemeClr>
              </a:glow>
            </a:effectLst>
          </p:spPr>
        </p:pic>
      </p:grpSp>
    </p:spTree>
    <p:extLst>
      <p:ext uri="{BB962C8B-B14F-4D97-AF65-F5344CB8AC3E}">
        <p14:creationId xmlns:p14="http://schemas.microsoft.com/office/powerpoint/2010/main" val="304675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2BA36E6D-0C22-5592-DE28-8141B9BCFF2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BE993526-D0D3-EB80-6285-B203E97EB018}"/>
              </a:ext>
            </a:extLst>
          </p:cNvPr>
          <p:cNvSpPr txBox="1"/>
          <p:nvPr/>
        </p:nvSpPr>
        <p:spPr>
          <a:xfrm>
            <a:off x="0" y="2921169"/>
            <a:ext cx="6096000" cy="2123658"/>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z="6600">
                <a:solidFill>
                  <a:prstClr val="white"/>
                </a:solidFill>
                <a:latin typeface="Arial Rounded MT Bold" panose="020F0704030504030204" pitchFamily="34" charset="0"/>
              </a:rPr>
              <a:t>Benefits and Features</a:t>
            </a:r>
            <a:endParaRPr kumimoji="0" lang="en-US" sz="6600" b="0" i="0" u="none" strike="noStrike" kern="1200" cap="none" spc="0" normalizeH="0" baseline="0" noProof="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294179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FDD62AB-6A1A-46FE-B889-B2C8FEF1372D}">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1177</TotalTime>
  <Words>823</Words>
  <Application>Microsoft Office PowerPoint</Application>
  <PresentationFormat>Widescreen</PresentationFormat>
  <Paragraphs>118</Paragraphs>
  <Slides>44</Slides>
  <Notes>10</Notes>
  <HiddenSlides>0</HiddenSlides>
  <MMClips>2</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Developers using GitHub Copilot…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Divyanshi  Soni</dc:creator>
  <cp:lastModifiedBy>Divyanshi Soni</cp:lastModifiedBy>
  <cp:revision>7</cp:revision>
  <dcterms:created xsi:type="dcterms:W3CDTF">2023-10-29T22:07:17Z</dcterms:created>
  <dcterms:modified xsi:type="dcterms:W3CDTF">2023-11-08T04:29:55Z</dcterms:modified>
</cp:coreProperties>
</file>